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46"/>
  </p:notesMasterIdLst>
  <p:handoutMasterIdLst>
    <p:handoutMasterId r:id="rId47"/>
  </p:handoutMasterIdLst>
  <p:sldIdLst>
    <p:sldId id="261" r:id="rId3"/>
    <p:sldId id="281" r:id="rId4"/>
    <p:sldId id="268" r:id="rId5"/>
    <p:sldId id="274" r:id="rId6"/>
    <p:sldId id="270" r:id="rId7"/>
    <p:sldId id="271" r:id="rId8"/>
    <p:sldId id="272" r:id="rId9"/>
    <p:sldId id="269" r:id="rId10"/>
    <p:sldId id="275" r:id="rId11"/>
    <p:sldId id="277" r:id="rId12"/>
    <p:sldId id="279" r:id="rId13"/>
    <p:sldId id="282" r:id="rId14"/>
    <p:sldId id="276" r:id="rId15"/>
    <p:sldId id="283" r:id="rId16"/>
    <p:sldId id="27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538" r:id="rId31"/>
    <p:sldId id="540" r:id="rId32"/>
    <p:sldId id="539" r:id="rId33"/>
    <p:sldId id="541" r:id="rId34"/>
    <p:sldId id="542" r:id="rId35"/>
    <p:sldId id="544" r:id="rId36"/>
    <p:sldId id="543" r:id="rId37"/>
    <p:sldId id="545" r:id="rId38"/>
    <p:sldId id="547" r:id="rId39"/>
    <p:sldId id="549" r:id="rId40"/>
    <p:sldId id="546" r:id="rId41"/>
    <p:sldId id="550" r:id="rId42"/>
    <p:sldId id="551" r:id="rId43"/>
    <p:sldId id="552" r:id="rId44"/>
    <p:sldId id="553" r:id="rId4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56" autoAdjust="0"/>
    <p:restoredTop sz="94652"/>
  </p:normalViewPr>
  <p:slideViewPr>
    <p:cSldViewPr snapToGrid="0" snapToObjects="1">
      <p:cViewPr varScale="1">
        <p:scale>
          <a:sx n="180" d="100"/>
          <a:sy n="180" d="100"/>
        </p:scale>
        <p:origin x="208" y="88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09-05-19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09-05-19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9/05/19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9/05/19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9/05/19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E566779-A426-4C6E-B33F-12BA9B572EC4}" type="datetime1">
              <a:rPr lang="nl-BE" smtClean="0"/>
              <a:t>9/05/19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E40DF61B-1080-4D20-8EAC-F5AC55182461}" type="datetime1">
              <a:rPr lang="nl-BE" smtClean="0"/>
              <a:t>9/05/19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9/05/19</a:t>
            </a:fld>
            <a:endParaRPr lang="nl-NL"/>
          </a:p>
        </p:txBody>
      </p:sp>
      <p:sp>
        <p:nvSpPr>
          <p:cNvPr id="6" name="Tijdelijke aanduiding voor voettekst 5"/>
          <p:cNvSpPr>
            <a:spLocks noGrp="1"/>
          </p:cNvSpPr>
          <p:nvPr>
            <p:ph type="ftr" sz="quarter" idx="11"/>
          </p:nvPr>
        </p:nvSpPr>
        <p:spPr/>
        <p:txBody>
          <a:bodyPr/>
          <a:lstStyle/>
          <a:p>
            <a:r>
              <a:rPr lang="nl-NL"/>
              <a:t>Faculteit, departement, dienst …</a:t>
            </a:r>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292342B6-1303-46D4-9581-5E95FC0B22E4}" type="datetime1">
              <a:rPr lang="nl-BE" smtClean="0"/>
              <a:t>9/05/19</a:t>
            </a:fld>
            <a:endParaRPr lang="nl-NL" dirty="0"/>
          </a:p>
        </p:txBody>
      </p:sp>
      <p:sp>
        <p:nvSpPr>
          <p:cNvPr id="8" name="Tijdelijke aanduiding voor voettekst 7"/>
          <p:cNvSpPr>
            <a:spLocks noGrp="1"/>
          </p:cNvSpPr>
          <p:nvPr>
            <p:ph type="ftr" sz="quarter" idx="11"/>
          </p:nvPr>
        </p:nvSpPr>
        <p:spPr/>
        <p:txBody>
          <a:bodyPr/>
          <a:lstStyle/>
          <a:p>
            <a:r>
              <a:rPr lang="nl-NL"/>
              <a:t>Faculteit, departement, dienst …</a:t>
            </a:r>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76F3976-FDFC-4D8C-ACD3-BCE6A597C36A}" type="datetime1">
              <a:rPr lang="nl-BE" smtClean="0"/>
              <a:t>9/05/19</a:t>
            </a:fld>
            <a:endParaRPr lang="nl-NL"/>
          </a:p>
        </p:txBody>
      </p:sp>
      <p:sp>
        <p:nvSpPr>
          <p:cNvPr id="4" name="Tijdelijke aanduiding voor voettekst 3"/>
          <p:cNvSpPr>
            <a:spLocks noGrp="1"/>
          </p:cNvSpPr>
          <p:nvPr>
            <p:ph type="ftr" sz="quarter" idx="11"/>
          </p:nvPr>
        </p:nvSpPr>
        <p:spPr/>
        <p:txBody>
          <a:bodyPr/>
          <a:lstStyle/>
          <a:p>
            <a:r>
              <a:rPr lang="nl-NL"/>
              <a:t>Faculteit, departement, dienst …</a:t>
            </a:r>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ADFEA79-DE61-4EF0-8C65-B83CEE2687EB}" type="datetime1">
              <a:rPr lang="nl-BE" smtClean="0"/>
              <a:t>9/05/19</a:t>
            </a:fld>
            <a:endParaRPr lang="nl-NL"/>
          </a:p>
        </p:txBody>
      </p:sp>
      <p:sp>
        <p:nvSpPr>
          <p:cNvPr id="3" name="Tijdelijke aanduiding voor voettekst 2"/>
          <p:cNvSpPr>
            <a:spLocks noGrp="1"/>
          </p:cNvSpPr>
          <p:nvPr>
            <p:ph type="ftr" sz="quarter" idx="11"/>
          </p:nvPr>
        </p:nvSpPr>
        <p:spPr/>
        <p:txBody>
          <a:bodyPr/>
          <a:lstStyle/>
          <a:p>
            <a:r>
              <a:rPr lang="nl-NL"/>
              <a:t>Faculteit, departement, dienst …</a:t>
            </a:r>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FA2EC5B9-2DE2-43DC-AAE2-5679419BAC4A}" type="datetime1">
              <a:rPr lang="nl-BE" smtClean="0"/>
              <a:t>9/05/19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B46EC33-4D1A-4426-91DF-270C2E654CCE}" type="datetime1">
              <a:rPr lang="nl-BE" smtClean="0"/>
              <a:t>9/05/19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Faculteit, departement, dienst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9/05/19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Faculteit, departement, dienst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heWebMonks/meshmon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hyperlink" Target="https://vimeo.com/9852457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Tutorial: Non-</a:t>
            </a:r>
            <a:r>
              <a:rPr lang="nl-NL" dirty="0" err="1"/>
              <a:t>rigid</a:t>
            </a:r>
            <a:r>
              <a:rPr lang="nl-NL" dirty="0"/>
              <a:t> </a:t>
            </a:r>
            <a:r>
              <a:rPr lang="nl-NL" dirty="0" err="1"/>
              <a:t>mapping</a:t>
            </a:r>
            <a:r>
              <a:rPr lang="nl-NL" dirty="0"/>
              <a:t> </a:t>
            </a:r>
            <a:r>
              <a:rPr lang="nl-NL" dirty="0" err="1"/>
              <a:t>for</a:t>
            </a:r>
            <a:r>
              <a:rPr lang="nl-NL" dirty="0"/>
              <a:t> </a:t>
            </a:r>
            <a:r>
              <a:rPr lang="nl-NL" dirty="0" err="1"/>
              <a:t>spatially-dense</a:t>
            </a:r>
            <a:r>
              <a:rPr lang="nl-NL" dirty="0"/>
              <a:t> </a:t>
            </a:r>
            <a:r>
              <a:rPr lang="nl-NL" dirty="0" err="1"/>
              <a:t>phenotyping</a:t>
            </a:r>
            <a:r>
              <a:rPr lang="nl-NL" dirty="0"/>
              <a:t> </a:t>
            </a:r>
            <a:r>
              <a:rPr lang="nl-NL" dirty="0" err="1"/>
              <a:t>and</a:t>
            </a:r>
            <a:r>
              <a:rPr lang="nl-NL" dirty="0"/>
              <a:t> </a:t>
            </a:r>
            <a:r>
              <a:rPr lang="nl-NL" dirty="0" err="1"/>
              <a:t>mutlivariate</a:t>
            </a:r>
            <a:r>
              <a:rPr lang="nl-NL" dirty="0"/>
              <a:t> </a:t>
            </a:r>
            <a:r>
              <a:rPr lang="nl-NL" dirty="0" err="1"/>
              <a:t>statistical</a:t>
            </a:r>
            <a:r>
              <a:rPr lang="nl-NL" dirty="0"/>
              <a:t> analysis</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1200329"/>
          </a:xfrm>
          <a:prstGeom prst="rect">
            <a:avLst/>
          </a:prstGeom>
          <a:noFill/>
        </p:spPr>
        <p:txBody>
          <a:bodyPr wrap="square" rtlCol="0">
            <a:spAutoFit/>
          </a:bodyPr>
          <a:lstStyle/>
          <a:p>
            <a:r>
              <a:rPr lang="en-US" dirty="0"/>
              <a:t>First two steps rigidly align the floating face to the target, to provide a good starting point to the third step. </a:t>
            </a:r>
          </a:p>
        </p:txBody>
      </p:sp>
    </p:spTree>
    <p:extLst>
      <p:ext uri="{BB962C8B-B14F-4D97-AF65-F5344CB8AC3E}">
        <p14:creationId xmlns:p14="http://schemas.microsoft.com/office/powerpoint/2010/main" val="846736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369332"/>
          </a:xfrm>
          <a:prstGeom prst="rect">
            <a:avLst/>
          </a:prstGeom>
          <a:noFill/>
        </p:spPr>
        <p:txBody>
          <a:bodyPr wrap="square" rtlCol="0">
            <a:spAutoFit/>
          </a:bodyPr>
          <a:lstStyle/>
          <a:p>
            <a:r>
              <a:rPr lang="en-US" dirty="0"/>
              <a:t>Third step is the important bit.</a:t>
            </a:r>
          </a:p>
        </p:txBody>
      </p:sp>
    </p:spTree>
    <p:extLst>
      <p:ext uri="{BB962C8B-B14F-4D97-AF65-F5344CB8AC3E}">
        <p14:creationId xmlns:p14="http://schemas.microsoft.com/office/powerpoint/2010/main" val="102772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Two</a:t>
            </a:r>
            <a:r>
              <a:rPr lang="nl-NL" dirty="0"/>
              <a:t>: Tutorial – Understanding non-</a:t>
            </a:r>
            <a:r>
              <a:rPr lang="nl-NL" dirty="0" err="1"/>
              <a:t>rigid</a:t>
            </a:r>
            <a:r>
              <a:rPr lang="nl-NL" dirty="0"/>
              <a:t> </a:t>
            </a:r>
            <a:r>
              <a:rPr lang="nl-NL" dirty="0" err="1"/>
              <a:t>mapping</a:t>
            </a:r>
            <a:r>
              <a:rPr lang="nl-NL" dirty="0"/>
              <a:t> </a:t>
            </a:r>
            <a:r>
              <a:rPr lang="nl-NL" dirty="0" err="1"/>
              <a:t>with</a:t>
            </a:r>
            <a:r>
              <a:rPr lang="nl-NL" dirty="0"/>
              <a:t> </a:t>
            </a:r>
            <a:r>
              <a:rPr lang="nl-NL" dirty="0" err="1"/>
              <a:t>MeshMonk</a:t>
            </a:r>
            <a:r>
              <a:rPr lang="nl-NL" dirty="0"/>
              <a:t> </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481877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lstStyle/>
          <a:p>
            <a:r>
              <a:rPr lang="en-US" dirty="0"/>
              <a:t>Have MATLAB and </a:t>
            </a:r>
            <a:r>
              <a:rPr lang="en-US" dirty="0" err="1"/>
              <a:t>Meshmonk</a:t>
            </a:r>
            <a:r>
              <a:rPr lang="en-US" dirty="0"/>
              <a:t> installed.</a:t>
            </a:r>
          </a:p>
          <a:p>
            <a:r>
              <a:rPr lang="en-US" dirty="0" err="1"/>
              <a:t>Meshmonk</a:t>
            </a:r>
            <a:r>
              <a:rPr lang="en-US" dirty="0"/>
              <a:t> installation instructions: </a:t>
            </a:r>
            <a:r>
              <a:rPr lang="en-US" dirty="0">
                <a:hlinkClick r:id="rId2"/>
              </a:rPr>
              <a:t>https://github.com/TheWebMonks/meshmonk</a:t>
            </a:r>
            <a:endParaRPr lang="en-US" dirty="0"/>
          </a:p>
          <a:p>
            <a:endParaRPr lang="en-US" dirty="0"/>
          </a:p>
          <a:p>
            <a:r>
              <a:rPr lang="en-US" dirty="0"/>
              <a:t>Have </a:t>
            </a:r>
            <a:r>
              <a:rPr lang="en-US" dirty="0" err="1"/>
              <a:t>Meshmonk</a:t>
            </a:r>
            <a:r>
              <a:rPr lang="en-US" dirty="0"/>
              <a:t> ‘</a:t>
            </a:r>
            <a:r>
              <a:rPr lang="en-US" dirty="0" err="1"/>
              <a:t>matlab</a:t>
            </a:r>
            <a:r>
              <a:rPr lang="en-US" dirty="0"/>
              <a:t>’ folder on your machine. </a:t>
            </a:r>
          </a:p>
          <a:p>
            <a:endParaRPr lang="en-US" dirty="0"/>
          </a:p>
          <a:p>
            <a:r>
              <a:rPr lang="en-US" dirty="0"/>
              <a:t>Otherwise you will need to pair up with someone who has it installed.</a:t>
            </a:r>
          </a:p>
          <a:p>
            <a:endParaRPr lang="en-US" dirty="0"/>
          </a:p>
          <a:p>
            <a:r>
              <a:rPr lang="en-US" dirty="0"/>
              <a:t>Open ‘</a:t>
            </a:r>
            <a:r>
              <a:rPr lang="en-US" dirty="0" err="1"/>
              <a:t>UnderstandingNonRigidMappingWithMeshmonk.m</a:t>
            </a:r>
            <a:r>
              <a:rPr lang="en-US" dirty="0"/>
              <a:t>’</a:t>
            </a:r>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85200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024A3C-9904-EC45-ACE6-06EC7817422C}"/>
              </a:ext>
            </a:extLst>
          </p:cNvPr>
          <p:cNvSpPr>
            <a:spLocks noGrp="1"/>
          </p:cNvSpPr>
          <p:nvPr>
            <p:ph idx="1"/>
          </p:nvPr>
        </p:nvSpPr>
        <p:spPr/>
        <p:txBody>
          <a:bodyPr/>
          <a:lstStyle/>
          <a:p>
            <a:r>
              <a:rPr lang="en-US" dirty="0"/>
              <a:t>At the start of the script change ’</a:t>
            </a:r>
            <a:r>
              <a:rPr lang="en-US" dirty="0" err="1"/>
              <a:t>tutorialPath</a:t>
            </a:r>
            <a:r>
              <a:rPr lang="en-US" dirty="0"/>
              <a:t>’ to wherever the tutorial folder is on your machine.</a:t>
            </a:r>
          </a:p>
          <a:p>
            <a:endParaRPr lang="en-US" dirty="0"/>
          </a:p>
          <a:p>
            <a:r>
              <a:rPr lang="en-US" dirty="0"/>
              <a:t>Change the path in the line ‘</a:t>
            </a:r>
            <a:r>
              <a:rPr lang="en-US" dirty="0" err="1"/>
              <a:t>addpath</a:t>
            </a:r>
            <a:r>
              <a:rPr lang="en-US" dirty="0"/>
              <a:t>(</a:t>
            </a:r>
            <a:r>
              <a:rPr lang="en-US" dirty="0" err="1"/>
              <a:t>genpath</a:t>
            </a:r>
            <a:r>
              <a:rPr lang="en-US" dirty="0"/>
              <a:t>(path)) to wherever </a:t>
            </a:r>
            <a:r>
              <a:rPr lang="en-US" dirty="0" err="1"/>
              <a:t>meshmonk</a:t>
            </a:r>
            <a:r>
              <a:rPr lang="en-US" dirty="0"/>
              <a:t>/</a:t>
            </a:r>
            <a:r>
              <a:rPr lang="en-US" dirty="0" err="1"/>
              <a:t>matlab</a:t>
            </a:r>
            <a:r>
              <a:rPr lang="en-US" dirty="0"/>
              <a:t> is on your machine.  </a:t>
            </a:r>
          </a:p>
          <a:p>
            <a:endParaRPr lang="en-US" dirty="0"/>
          </a:p>
          <a:p>
            <a:r>
              <a:rPr lang="en-US" dirty="0"/>
              <a:t>Run the first cell: ‘run section’ in the ‘Editor’ tab</a:t>
            </a:r>
          </a:p>
        </p:txBody>
      </p:sp>
      <p:sp>
        <p:nvSpPr>
          <p:cNvPr id="3" name="Footer Placeholder 2">
            <a:extLst>
              <a:ext uri="{FF2B5EF4-FFF2-40B4-BE49-F238E27FC236}">
                <a16:creationId xmlns:a16="http://schemas.microsoft.com/office/drawing/2014/main" id="{D918CB1A-ABC9-3142-93CD-76F46A2BC0A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F63CCD8-F773-DE42-86A7-98E22041A57D}"/>
              </a:ext>
            </a:extLst>
          </p:cNvPr>
          <p:cNvSpPr>
            <a:spLocks noGrp="1"/>
          </p:cNvSpPr>
          <p:nvPr>
            <p:ph type="sldNum" sz="quarter" idx="12"/>
          </p:nvPr>
        </p:nvSpPr>
        <p:spPr/>
        <p:txBody>
          <a:bodyPr/>
          <a:lstStyle/>
          <a:p>
            <a:fld id="{0A297500-7527-634B-90F4-69D0994C32B4}" type="slidenum">
              <a:rPr lang="nl-NL" smtClean="0"/>
              <a:t>14</a:t>
            </a:fld>
            <a:endParaRPr lang="nl-NL"/>
          </a:p>
        </p:txBody>
      </p:sp>
      <p:sp>
        <p:nvSpPr>
          <p:cNvPr id="5" name="Title 4">
            <a:extLst>
              <a:ext uri="{FF2B5EF4-FFF2-40B4-BE49-F238E27FC236}">
                <a16:creationId xmlns:a16="http://schemas.microsoft.com/office/drawing/2014/main" id="{722DEBD4-F39D-4141-B975-6F72EC14A3A7}"/>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172922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07FB9-67FD-4440-A641-FC4C56D2CE73}"/>
              </a:ext>
            </a:extLst>
          </p:cNvPr>
          <p:cNvSpPr>
            <a:spLocks noGrp="1"/>
          </p:cNvSpPr>
          <p:nvPr>
            <p:ph idx="1"/>
          </p:nvPr>
        </p:nvSpPr>
        <p:spPr/>
        <p:txBody>
          <a:bodyPr/>
          <a:lstStyle/>
          <a:p>
            <a:r>
              <a:rPr lang="en-US" dirty="0"/>
              <a:t>MATLAB classes (not core </a:t>
            </a:r>
            <a:r>
              <a:rPr lang="en-US" dirty="0" err="1"/>
              <a:t>Meshmonk</a:t>
            </a:r>
            <a:r>
              <a:rPr lang="en-US" dirty="0"/>
              <a:t> functions)</a:t>
            </a:r>
          </a:p>
          <a:p>
            <a:r>
              <a:rPr lang="en-US" dirty="0"/>
              <a:t>Shape 3D – represents a surface as a ‘mesh’</a:t>
            </a:r>
          </a:p>
          <a:p>
            <a:r>
              <a:rPr lang="en-US" dirty="0"/>
              <a:t>Viewer – supports viewing shape3D.</a:t>
            </a:r>
          </a:p>
        </p:txBody>
      </p:sp>
      <p:sp>
        <p:nvSpPr>
          <p:cNvPr id="3" name="Footer Placeholder 2">
            <a:extLst>
              <a:ext uri="{FF2B5EF4-FFF2-40B4-BE49-F238E27FC236}">
                <a16:creationId xmlns:a16="http://schemas.microsoft.com/office/drawing/2014/main" id="{46FC01C5-8039-B641-9731-2D30A64795B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3C269C-0BC0-0E49-BB01-2D8DD5F2EFF8}"/>
              </a:ext>
            </a:extLst>
          </p:cNvPr>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a:extLst>
              <a:ext uri="{FF2B5EF4-FFF2-40B4-BE49-F238E27FC236}">
                <a16:creationId xmlns:a16="http://schemas.microsoft.com/office/drawing/2014/main" id="{02F19542-863E-2C46-A6D6-6C5FBAADED28}"/>
              </a:ext>
            </a:extLst>
          </p:cNvPr>
          <p:cNvSpPr>
            <a:spLocks noGrp="1"/>
          </p:cNvSpPr>
          <p:nvPr>
            <p:ph type="title"/>
          </p:nvPr>
        </p:nvSpPr>
        <p:spPr/>
        <p:txBody>
          <a:bodyPr/>
          <a:lstStyle/>
          <a:p>
            <a:r>
              <a:rPr lang="en-US" dirty="0"/>
              <a:t>Some helper classes</a:t>
            </a:r>
          </a:p>
        </p:txBody>
      </p:sp>
    </p:spTree>
    <p:extLst>
      <p:ext uri="{BB962C8B-B14F-4D97-AF65-F5344CB8AC3E}">
        <p14:creationId xmlns:p14="http://schemas.microsoft.com/office/powerpoint/2010/main" val="212488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lstStyle/>
          <a:p>
            <a:pPr marL="0" indent="0">
              <a:buNone/>
            </a:pPr>
            <a:endParaRPr lang="en-US" dirty="0"/>
          </a:p>
          <a:p>
            <a:r>
              <a:rPr lang="en-US" dirty="0"/>
              <a:t>Run the cells:</a:t>
            </a:r>
          </a:p>
          <a:p>
            <a:r>
              <a:rPr lang="en-US" dirty="0"/>
              <a:t> load an .</a:t>
            </a:r>
            <a:r>
              <a:rPr lang="en-US" dirty="0" err="1"/>
              <a:t>obj</a:t>
            </a:r>
            <a:r>
              <a:rPr lang="en-US" dirty="0"/>
              <a:t> </a:t>
            </a:r>
            <a:r>
              <a:rPr lang="en-US" dirty="0" err="1"/>
              <a:t>wavefront</a:t>
            </a:r>
            <a:r>
              <a:rPr lang="en-US" dirty="0"/>
              <a:t> as a Shape3D</a:t>
            </a:r>
          </a:p>
          <a:p>
            <a:r>
              <a:rPr lang="en-US" dirty="0" err="1"/>
              <a:t>visualise</a:t>
            </a:r>
            <a:r>
              <a:rPr lang="en-US" dirty="0"/>
              <a:t> vertices using Viewer</a:t>
            </a:r>
          </a:p>
          <a:p>
            <a:r>
              <a:rPr lang="en-US" dirty="0" err="1"/>
              <a:t>Visualise</a:t>
            </a:r>
            <a:r>
              <a:rPr lang="en-US" dirty="0"/>
              <a:t> the triangulated surface</a:t>
            </a:r>
          </a:p>
          <a:p>
            <a:r>
              <a:rPr lang="en-US" dirty="0" err="1"/>
              <a:t>Visualise</a:t>
            </a:r>
            <a:r>
              <a:rPr lang="en-US" dirty="0"/>
              <a:t> the smooth surface</a:t>
            </a:r>
          </a:p>
          <a:p>
            <a:endParaRPr lang="en-US" dirty="0"/>
          </a:p>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one: </a:t>
            </a:r>
            <a:r>
              <a:rPr lang="en-US" dirty="0" err="1"/>
              <a:t>Visualise</a:t>
            </a:r>
            <a:r>
              <a:rPr lang="en-US" dirty="0"/>
              <a:t> components of a mesh</a:t>
            </a:r>
          </a:p>
        </p:txBody>
      </p:sp>
    </p:spTree>
    <p:extLst>
      <p:ext uri="{BB962C8B-B14F-4D97-AF65-F5344CB8AC3E}">
        <p14:creationId xmlns:p14="http://schemas.microsoft.com/office/powerpoint/2010/main" val="84911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lstStyle/>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one</a:t>
            </a:r>
          </a:p>
        </p:txBody>
      </p:sp>
      <p:pic>
        <p:nvPicPr>
          <p:cNvPr id="7" name="Picture 6">
            <a:extLst>
              <a:ext uri="{FF2B5EF4-FFF2-40B4-BE49-F238E27FC236}">
                <a16:creationId xmlns:a16="http://schemas.microsoft.com/office/drawing/2014/main" id="{7AA9C5EE-6507-9C49-938F-8426B125A460}"/>
              </a:ext>
            </a:extLst>
          </p:cNvPr>
          <p:cNvPicPr>
            <a:picLocks noChangeAspect="1"/>
          </p:cNvPicPr>
          <p:nvPr/>
        </p:nvPicPr>
        <p:blipFill>
          <a:blip r:embed="rId2"/>
          <a:stretch>
            <a:fillRect/>
          </a:stretch>
        </p:blipFill>
        <p:spPr>
          <a:xfrm>
            <a:off x="0" y="2147943"/>
            <a:ext cx="4165837" cy="2678038"/>
          </a:xfrm>
          <a:prstGeom prst="rect">
            <a:avLst/>
          </a:prstGeom>
        </p:spPr>
      </p:pic>
      <p:pic>
        <p:nvPicPr>
          <p:cNvPr id="9" name="Picture 8">
            <a:extLst>
              <a:ext uri="{FF2B5EF4-FFF2-40B4-BE49-F238E27FC236}">
                <a16:creationId xmlns:a16="http://schemas.microsoft.com/office/drawing/2014/main" id="{4B281F04-C44C-A74D-AE42-4150C9CC8701}"/>
              </a:ext>
            </a:extLst>
          </p:cNvPr>
          <p:cNvPicPr>
            <a:picLocks noChangeAspect="1"/>
          </p:cNvPicPr>
          <p:nvPr/>
        </p:nvPicPr>
        <p:blipFill>
          <a:blip r:embed="rId3"/>
          <a:stretch>
            <a:fillRect/>
          </a:stretch>
        </p:blipFill>
        <p:spPr>
          <a:xfrm>
            <a:off x="3133746" y="2147943"/>
            <a:ext cx="4165837" cy="2678038"/>
          </a:xfrm>
          <a:prstGeom prst="rect">
            <a:avLst/>
          </a:prstGeom>
        </p:spPr>
      </p:pic>
      <p:pic>
        <p:nvPicPr>
          <p:cNvPr id="11" name="Picture 10">
            <a:extLst>
              <a:ext uri="{FF2B5EF4-FFF2-40B4-BE49-F238E27FC236}">
                <a16:creationId xmlns:a16="http://schemas.microsoft.com/office/drawing/2014/main" id="{46ABE119-7B88-B240-8E5A-E36269475B53}"/>
              </a:ext>
            </a:extLst>
          </p:cNvPr>
          <p:cNvPicPr>
            <a:picLocks noChangeAspect="1"/>
          </p:cNvPicPr>
          <p:nvPr/>
        </p:nvPicPr>
        <p:blipFill>
          <a:blip r:embed="rId4"/>
          <a:stretch>
            <a:fillRect/>
          </a:stretch>
        </p:blipFill>
        <p:spPr>
          <a:xfrm>
            <a:off x="6956277" y="2147944"/>
            <a:ext cx="4165838" cy="2678038"/>
          </a:xfrm>
          <a:prstGeom prst="rect">
            <a:avLst/>
          </a:prstGeom>
        </p:spPr>
      </p:pic>
    </p:spTree>
    <p:extLst>
      <p:ext uri="{BB962C8B-B14F-4D97-AF65-F5344CB8AC3E}">
        <p14:creationId xmlns:p14="http://schemas.microsoft.com/office/powerpoint/2010/main" val="1148178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F5BF85-C4CD-2B42-81B4-C37C8BC29437}"/>
              </a:ext>
            </a:extLst>
          </p:cNvPr>
          <p:cNvSpPr>
            <a:spLocks noGrp="1"/>
          </p:cNvSpPr>
          <p:nvPr>
            <p:ph idx="1"/>
          </p:nvPr>
        </p:nvSpPr>
        <p:spPr/>
        <p:txBody>
          <a:bodyPr/>
          <a:lstStyle/>
          <a:p>
            <a:r>
              <a:rPr lang="en-US" dirty="0" err="1"/>
              <a:t>Meshmonk</a:t>
            </a:r>
            <a:r>
              <a:rPr lang="en-US" dirty="0"/>
              <a:t> makes use of point co-ordinates and ‘surface </a:t>
            </a:r>
            <a:r>
              <a:rPr lang="en-US" dirty="0" err="1"/>
              <a:t>normals</a:t>
            </a:r>
            <a:r>
              <a:rPr lang="en-US" dirty="0"/>
              <a:t>’. These are the directions perpendicular to the triangulated surface at each point and convey information about the local orientation of the surface.</a:t>
            </a:r>
          </a:p>
          <a:p>
            <a:endParaRPr lang="en-US" dirty="0"/>
          </a:p>
          <a:p>
            <a:r>
              <a:rPr lang="en-US" dirty="0"/>
              <a:t>Run the cell ‘</a:t>
            </a:r>
            <a:r>
              <a:rPr lang="en-US" dirty="0" err="1"/>
              <a:t>Visualise</a:t>
            </a:r>
            <a:r>
              <a:rPr lang="en-US" dirty="0"/>
              <a:t> the surface </a:t>
            </a:r>
            <a:r>
              <a:rPr lang="en-US" dirty="0" err="1"/>
              <a:t>normals</a:t>
            </a:r>
            <a:r>
              <a:rPr lang="en-US" dirty="0"/>
              <a:t>’</a:t>
            </a:r>
          </a:p>
        </p:txBody>
      </p:sp>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one:</a:t>
            </a:r>
          </a:p>
        </p:txBody>
      </p:sp>
    </p:spTree>
    <p:extLst>
      <p:ext uri="{BB962C8B-B14F-4D97-AF65-F5344CB8AC3E}">
        <p14:creationId xmlns:p14="http://schemas.microsoft.com/office/powerpoint/2010/main" val="247250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one:</a:t>
            </a:r>
          </a:p>
        </p:txBody>
      </p:sp>
      <p:pic>
        <p:nvPicPr>
          <p:cNvPr id="7" name="Picture 6">
            <a:extLst>
              <a:ext uri="{FF2B5EF4-FFF2-40B4-BE49-F238E27FC236}">
                <a16:creationId xmlns:a16="http://schemas.microsoft.com/office/drawing/2014/main" id="{6D01CADE-F3F6-E343-8C02-50FE3952B260}"/>
              </a:ext>
            </a:extLst>
          </p:cNvPr>
          <p:cNvPicPr>
            <a:picLocks noChangeAspect="1"/>
          </p:cNvPicPr>
          <p:nvPr/>
        </p:nvPicPr>
        <p:blipFill>
          <a:blip r:embed="rId2"/>
          <a:stretch>
            <a:fillRect/>
          </a:stretch>
        </p:blipFill>
        <p:spPr>
          <a:xfrm>
            <a:off x="2862841" y="1188120"/>
            <a:ext cx="7323746" cy="5198689"/>
          </a:xfrm>
          <a:prstGeom prst="rect">
            <a:avLst/>
          </a:prstGeom>
        </p:spPr>
      </p:pic>
    </p:spTree>
    <p:extLst>
      <p:ext uri="{BB962C8B-B14F-4D97-AF65-F5344CB8AC3E}">
        <p14:creationId xmlns:p14="http://schemas.microsoft.com/office/powerpoint/2010/main" val="276176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One</a:t>
            </a:r>
            <a:r>
              <a:rPr lang="nl-NL" dirty="0"/>
              <a:t>: </a:t>
            </a:r>
            <a:r>
              <a:rPr lang="nl-NL" dirty="0" err="1"/>
              <a:t>What</a:t>
            </a:r>
            <a:r>
              <a:rPr lang="nl-NL" dirty="0"/>
              <a:t> is non-</a:t>
            </a:r>
            <a:r>
              <a:rPr lang="nl-NL" dirty="0" err="1"/>
              <a:t>rigid</a:t>
            </a:r>
            <a:r>
              <a:rPr lang="nl-NL" dirty="0"/>
              <a:t> </a:t>
            </a:r>
            <a:r>
              <a:rPr lang="nl-NL" dirty="0" err="1"/>
              <a:t>mapping</a:t>
            </a:r>
            <a:r>
              <a:rPr lang="nl-NL" dirty="0"/>
              <a:t> </a:t>
            </a:r>
            <a:r>
              <a:rPr lang="nl-NL" dirty="0" err="1"/>
              <a:t>and</a:t>
            </a:r>
            <a:r>
              <a:rPr lang="nl-NL" dirty="0"/>
              <a:t> </a:t>
            </a:r>
            <a:r>
              <a:rPr lang="nl-NL" dirty="0" err="1"/>
              <a:t>what</a:t>
            </a:r>
            <a:r>
              <a:rPr lang="nl-NL" dirty="0"/>
              <a:t> is </a:t>
            </a:r>
            <a:r>
              <a:rPr lang="nl-NL" dirty="0" err="1"/>
              <a:t>it</a:t>
            </a:r>
            <a:r>
              <a:rPr lang="nl-NL" dirty="0"/>
              <a:t> </a:t>
            </a:r>
            <a:r>
              <a:rPr lang="nl-NL" dirty="0" err="1"/>
              <a:t>for</a:t>
            </a:r>
            <a:r>
              <a:rPr lang="nl-NL" dirty="0"/>
              <a:t>?</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4016388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B13D3-6E05-EF44-B7A0-C6A651463E28}"/>
              </a:ext>
            </a:extLst>
          </p:cNvPr>
          <p:cNvSpPr>
            <a:spLocks noGrp="1"/>
          </p:cNvSpPr>
          <p:nvPr>
            <p:ph idx="1"/>
          </p:nvPr>
        </p:nvSpPr>
        <p:spPr/>
        <p:txBody>
          <a:bodyPr/>
          <a:lstStyle/>
          <a:p>
            <a:r>
              <a:rPr lang="en-US" dirty="0"/>
              <a:t>Non-rigid mapping is accomplished iteratively. We will now explore what occurs in a single iteration. We will address how this changes in multiple iterations in the next exercise. </a:t>
            </a:r>
          </a:p>
          <a:p>
            <a:r>
              <a:rPr lang="en-US" dirty="0"/>
              <a:t>To illustrate this we use some of the core </a:t>
            </a:r>
            <a:r>
              <a:rPr lang="en-US" dirty="0" err="1"/>
              <a:t>meshmonk</a:t>
            </a:r>
            <a:r>
              <a:rPr lang="en-US" dirty="0"/>
              <a:t> functions ‘</a:t>
            </a:r>
            <a:r>
              <a:rPr lang="en-US" dirty="0" err="1"/>
              <a:t>compute_correspondences</a:t>
            </a:r>
            <a:r>
              <a:rPr lang="en-US" dirty="0"/>
              <a:t>’ and ‘</a:t>
            </a:r>
            <a:r>
              <a:rPr lang="en-US" dirty="0" err="1"/>
              <a:t>compute_nonrigid_transformation</a:t>
            </a:r>
            <a:r>
              <a:rPr lang="en-US" dirty="0"/>
              <a:t>’. In practice you will not need to use these directly. This will be explored more in exercise 3.</a:t>
            </a:r>
          </a:p>
          <a:p>
            <a:endParaRPr lang="en-US" dirty="0"/>
          </a:p>
          <a:p>
            <a:endParaRPr lang="en-US" dirty="0"/>
          </a:p>
        </p:txBody>
      </p:sp>
      <p:sp>
        <p:nvSpPr>
          <p:cNvPr id="3" name="Footer Placeholder 2">
            <a:extLst>
              <a:ext uri="{FF2B5EF4-FFF2-40B4-BE49-F238E27FC236}">
                <a16:creationId xmlns:a16="http://schemas.microsoft.com/office/drawing/2014/main" id="{53EE3063-227C-364A-95CD-388395AC72E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6A731D7-B71F-2A45-9795-1ADE195A722D}"/>
              </a:ext>
            </a:extLst>
          </p:cNvPr>
          <p:cNvSpPr>
            <a:spLocks noGrp="1"/>
          </p:cNvSpPr>
          <p:nvPr>
            <p:ph type="sldNum" sz="quarter" idx="12"/>
          </p:nvPr>
        </p:nvSpPr>
        <p:spPr/>
        <p:txBody>
          <a:bodyPr/>
          <a:lstStyle/>
          <a:p>
            <a:fld id="{0A297500-7527-634B-90F4-69D0994C32B4}" type="slidenum">
              <a:rPr lang="nl-NL" smtClean="0"/>
              <a:t>20</a:t>
            </a:fld>
            <a:endParaRPr lang="nl-NL"/>
          </a:p>
        </p:txBody>
      </p:sp>
      <p:sp>
        <p:nvSpPr>
          <p:cNvPr id="5" name="Title 4">
            <a:extLst>
              <a:ext uri="{FF2B5EF4-FFF2-40B4-BE49-F238E27FC236}">
                <a16:creationId xmlns:a16="http://schemas.microsoft.com/office/drawing/2014/main" id="{FDD07426-A2B6-7349-8CC0-6E99E6F49B1B}"/>
              </a:ext>
            </a:extLst>
          </p:cNvPr>
          <p:cNvSpPr>
            <a:spLocks noGrp="1"/>
          </p:cNvSpPr>
          <p:nvPr>
            <p:ph type="title"/>
          </p:nvPr>
        </p:nvSpPr>
        <p:spPr/>
        <p:txBody>
          <a:bodyPr/>
          <a:lstStyle/>
          <a:p>
            <a:r>
              <a:rPr lang="en-US" dirty="0"/>
              <a:t>Exercise Two: A single iteration of non-rigid ICP</a:t>
            </a:r>
          </a:p>
        </p:txBody>
      </p:sp>
    </p:spTree>
    <p:extLst>
      <p:ext uri="{BB962C8B-B14F-4D97-AF65-F5344CB8AC3E}">
        <p14:creationId xmlns:p14="http://schemas.microsoft.com/office/powerpoint/2010/main" val="2711420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0E8D1-6646-0546-B744-D846B71446A7}"/>
              </a:ext>
            </a:extLst>
          </p:cNvPr>
          <p:cNvSpPr>
            <a:spLocks noGrp="1"/>
          </p:cNvSpPr>
          <p:nvPr>
            <p:ph idx="1"/>
          </p:nvPr>
        </p:nvSpPr>
        <p:spPr/>
        <p:txBody>
          <a:bodyPr>
            <a:normAutofit lnSpcReduction="10000"/>
          </a:bodyPr>
          <a:lstStyle/>
          <a:p>
            <a:r>
              <a:rPr lang="en-US" dirty="0"/>
              <a:t>First we need an estimate how the points on the Floating image need to be deformed so as to be in the shape of the target.</a:t>
            </a:r>
          </a:p>
          <a:p>
            <a:endParaRPr lang="en-US" dirty="0"/>
          </a:p>
          <a:p>
            <a:r>
              <a:rPr lang="en-US" dirty="0"/>
              <a:t>Estimate corresponding points as the mean of the n ‘closest’ points.</a:t>
            </a:r>
          </a:p>
          <a:p>
            <a:r>
              <a:rPr lang="en-US" dirty="0"/>
              <a:t>Closeness is defined in terms of spatial proximity and similarity of surface normal.</a:t>
            </a:r>
          </a:p>
          <a:p>
            <a:endParaRPr lang="en-US" dirty="0"/>
          </a:p>
          <a:p>
            <a:r>
              <a:rPr lang="en-US" dirty="0"/>
              <a:t>Run the cells:</a:t>
            </a:r>
          </a:p>
          <a:p>
            <a:r>
              <a:rPr lang="en-US" dirty="0"/>
              <a:t>load Floating and Target Meshes</a:t>
            </a:r>
          </a:p>
          <a:p>
            <a:r>
              <a:rPr lang="en-US" dirty="0"/>
              <a:t>Step 1 - compute correspondences</a:t>
            </a:r>
          </a:p>
          <a:p>
            <a:endParaRPr lang="en-US" dirty="0"/>
          </a:p>
        </p:txBody>
      </p:sp>
      <p:sp>
        <p:nvSpPr>
          <p:cNvPr id="3" name="Footer Placeholder 2">
            <a:extLst>
              <a:ext uri="{FF2B5EF4-FFF2-40B4-BE49-F238E27FC236}">
                <a16:creationId xmlns:a16="http://schemas.microsoft.com/office/drawing/2014/main" id="{7A52C831-7C2E-B341-9526-B3447EC8E93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0B80AB6-5B42-C345-A4F0-CB1ABF301096}"/>
              </a:ext>
            </a:extLst>
          </p:cNvPr>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a:extLst>
              <a:ext uri="{FF2B5EF4-FFF2-40B4-BE49-F238E27FC236}">
                <a16:creationId xmlns:a16="http://schemas.microsoft.com/office/drawing/2014/main" id="{4AF4CC1F-9C16-2F48-B7A1-EBBCA19E7A1A}"/>
              </a:ext>
            </a:extLst>
          </p:cNvPr>
          <p:cNvSpPr>
            <a:spLocks noGrp="1"/>
          </p:cNvSpPr>
          <p:nvPr>
            <p:ph type="title"/>
          </p:nvPr>
        </p:nvSpPr>
        <p:spPr/>
        <p:txBody>
          <a:bodyPr/>
          <a:lstStyle/>
          <a:p>
            <a:r>
              <a:rPr lang="en-US" dirty="0"/>
              <a:t>Exercise Two:</a:t>
            </a:r>
          </a:p>
        </p:txBody>
      </p:sp>
    </p:spTree>
    <p:extLst>
      <p:ext uri="{BB962C8B-B14F-4D97-AF65-F5344CB8AC3E}">
        <p14:creationId xmlns:p14="http://schemas.microsoft.com/office/powerpoint/2010/main" val="3237716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694D1-A6BA-9245-A399-F68C3D554266}"/>
              </a:ext>
            </a:extLst>
          </p:cNvPr>
          <p:cNvSpPr>
            <a:spLocks noGrp="1"/>
          </p:cNvSpPr>
          <p:nvPr>
            <p:ph idx="1"/>
          </p:nvPr>
        </p:nvSpPr>
        <p:spPr>
          <a:xfrm>
            <a:off x="576000" y="1656000"/>
            <a:ext cx="2816680" cy="4464000"/>
          </a:xfrm>
        </p:spPr>
        <p:txBody>
          <a:bodyPr>
            <a:normAutofit lnSpcReduction="10000"/>
          </a:bodyPr>
          <a:lstStyle/>
          <a:p>
            <a:r>
              <a:rPr lang="en-US" dirty="0"/>
              <a:t>It is a bit difficult to see, but in the window is plotted vectors (in red) from each point on the Floating face (blue wireframe) to its estimated corresponding points on the Target</a:t>
            </a:r>
          </a:p>
        </p:txBody>
      </p:sp>
      <p:sp>
        <p:nvSpPr>
          <p:cNvPr id="3" name="Footer Placeholder 2">
            <a:extLst>
              <a:ext uri="{FF2B5EF4-FFF2-40B4-BE49-F238E27FC236}">
                <a16:creationId xmlns:a16="http://schemas.microsoft.com/office/drawing/2014/main" id="{12D3EF3C-E21B-5A4C-9B2D-518671EFCCE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23D90B8-6FD1-DC4B-A44E-2B6BC4390156}"/>
              </a:ext>
            </a:extLst>
          </p:cNvPr>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a:extLst>
              <a:ext uri="{FF2B5EF4-FFF2-40B4-BE49-F238E27FC236}">
                <a16:creationId xmlns:a16="http://schemas.microsoft.com/office/drawing/2014/main" id="{03150555-64A8-9041-9211-54780527295D}"/>
              </a:ext>
            </a:extLst>
          </p:cNvPr>
          <p:cNvSpPr>
            <a:spLocks noGrp="1"/>
          </p:cNvSpPr>
          <p:nvPr>
            <p:ph type="title"/>
          </p:nvPr>
        </p:nvSpPr>
        <p:spPr/>
        <p:txBody>
          <a:bodyPr/>
          <a:lstStyle/>
          <a:p>
            <a:r>
              <a:rPr lang="en-US" dirty="0"/>
              <a:t>Exercise 2</a:t>
            </a:r>
          </a:p>
        </p:txBody>
      </p:sp>
      <p:pic>
        <p:nvPicPr>
          <p:cNvPr id="7" name="Picture 6">
            <a:extLst>
              <a:ext uri="{FF2B5EF4-FFF2-40B4-BE49-F238E27FC236}">
                <a16:creationId xmlns:a16="http://schemas.microsoft.com/office/drawing/2014/main" id="{173FCC02-DD53-B14F-932D-98647E78F2DE}"/>
              </a:ext>
            </a:extLst>
          </p:cNvPr>
          <p:cNvPicPr>
            <a:picLocks noChangeAspect="1"/>
          </p:cNvPicPr>
          <p:nvPr/>
        </p:nvPicPr>
        <p:blipFill>
          <a:blip r:embed="rId2"/>
          <a:stretch>
            <a:fillRect/>
          </a:stretch>
        </p:blipFill>
        <p:spPr>
          <a:xfrm>
            <a:off x="3768856" y="846032"/>
            <a:ext cx="8239230" cy="4717280"/>
          </a:xfrm>
          <a:prstGeom prst="rect">
            <a:avLst/>
          </a:prstGeom>
        </p:spPr>
      </p:pic>
    </p:spTree>
    <p:extLst>
      <p:ext uri="{BB962C8B-B14F-4D97-AF65-F5344CB8AC3E}">
        <p14:creationId xmlns:p14="http://schemas.microsoft.com/office/powerpoint/2010/main" val="3587415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D647A6-9E02-EF43-8EF9-49CAD2D136B7}"/>
              </a:ext>
            </a:extLst>
          </p:cNvPr>
          <p:cNvSpPr>
            <a:spLocks noGrp="1"/>
          </p:cNvSpPr>
          <p:nvPr>
            <p:ph idx="1"/>
          </p:nvPr>
        </p:nvSpPr>
        <p:spPr/>
        <p:txBody>
          <a:bodyPr/>
          <a:lstStyle/>
          <a:p>
            <a:r>
              <a:rPr lang="en-US" dirty="0"/>
              <a:t>This provides an initial (but not particularly good) estimate of how the floating face should be deformed. To illustrate that it is not very good we will apply this deformation directly onto the Floating face and see what happens. </a:t>
            </a:r>
          </a:p>
          <a:p>
            <a:r>
              <a:rPr lang="en-US" dirty="0"/>
              <a:t>Run the cell:</a:t>
            </a:r>
          </a:p>
          <a:p>
            <a:r>
              <a:rPr lang="en-US" dirty="0"/>
              <a:t>See what happens if you apply the initial estimate directly</a:t>
            </a:r>
          </a:p>
          <a:p>
            <a:endParaRPr lang="en-US" dirty="0"/>
          </a:p>
        </p:txBody>
      </p:sp>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a:t>
            </a:r>
          </a:p>
        </p:txBody>
      </p:sp>
    </p:spTree>
    <p:extLst>
      <p:ext uri="{BB962C8B-B14F-4D97-AF65-F5344CB8AC3E}">
        <p14:creationId xmlns:p14="http://schemas.microsoft.com/office/powerpoint/2010/main" val="1972697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24</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a:t>
            </a:r>
          </a:p>
        </p:txBody>
      </p:sp>
      <p:pic>
        <p:nvPicPr>
          <p:cNvPr id="7" name="Picture 6">
            <a:extLst>
              <a:ext uri="{FF2B5EF4-FFF2-40B4-BE49-F238E27FC236}">
                <a16:creationId xmlns:a16="http://schemas.microsoft.com/office/drawing/2014/main" id="{7ABD304F-60EA-8648-B765-99625D05365E}"/>
              </a:ext>
            </a:extLst>
          </p:cNvPr>
          <p:cNvPicPr>
            <a:picLocks noChangeAspect="1"/>
          </p:cNvPicPr>
          <p:nvPr/>
        </p:nvPicPr>
        <p:blipFill>
          <a:blip r:embed="rId2"/>
          <a:stretch>
            <a:fillRect/>
          </a:stretch>
        </p:blipFill>
        <p:spPr>
          <a:xfrm>
            <a:off x="3702299" y="1359036"/>
            <a:ext cx="7599869" cy="4430995"/>
          </a:xfrm>
          <a:prstGeom prst="rect">
            <a:avLst/>
          </a:prstGeom>
        </p:spPr>
      </p:pic>
      <p:sp>
        <p:nvSpPr>
          <p:cNvPr id="8" name="TextBox 7">
            <a:extLst>
              <a:ext uri="{FF2B5EF4-FFF2-40B4-BE49-F238E27FC236}">
                <a16:creationId xmlns:a16="http://schemas.microsoft.com/office/drawing/2014/main" id="{EB207CDE-28A3-164A-83FF-6370CCCBCE8F}"/>
              </a:ext>
            </a:extLst>
          </p:cNvPr>
          <p:cNvSpPr txBox="1"/>
          <p:nvPr/>
        </p:nvSpPr>
        <p:spPr>
          <a:xfrm>
            <a:off x="576000" y="1700613"/>
            <a:ext cx="2816680" cy="2308324"/>
          </a:xfrm>
          <a:prstGeom prst="rect">
            <a:avLst/>
          </a:prstGeom>
          <a:noFill/>
        </p:spPr>
        <p:txBody>
          <a:bodyPr wrap="square" rtlCol="0">
            <a:spAutoFit/>
          </a:bodyPr>
          <a:lstStyle/>
          <a:p>
            <a:r>
              <a:rPr lang="en-US" dirty="0"/>
              <a:t>Points of the Floating face that were initially regularly spaced are haphazardly displaced. Indicating the anatomical meaning is not likely to have been well preserved.</a:t>
            </a:r>
          </a:p>
        </p:txBody>
      </p:sp>
    </p:spTree>
    <p:extLst>
      <p:ext uri="{BB962C8B-B14F-4D97-AF65-F5344CB8AC3E}">
        <p14:creationId xmlns:p14="http://schemas.microsoft.com/office/powerpoint/2010/main" val="1550868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fontScale="92500" lnSpcReduction="10000"/>
          </a:bodyPr>
          <a:lstStyle/>
          <a:p>
            <a:r>
              <a:rPr lang="en-US" dirty="0"/>
              <a:t>So within each iteration of </a:t>
            </a:r>
            <a:r>
              <a:rPr lang="en-US" dirty="0" err="1"/>
              <a:t>MeshMonk</a:t>
            </a:r>
            <a:r>
              <a:rPr lang="en-US" dirty="0"/>
              <a:t> this initial deformation field is smoothed/regularized. This is accomplished by convolving the deformation field with a Gaussian ‘x’ number of times. </a:t>
            </a:r>
          </a:p>
          <a:p>
            <a:r>
              <a:rPr lang="en-US" dirty="0"/>
              <a:t>To complicate things a bit there are actually two types of smoothing applied. These are equivalent while we are only performing one iteration so we won’t talk about the difference yet.</a:t>
            </a:r>
          </a:p>
          <a:p>
            <a:r>
              <a:rPr lang="en-US" dirty="0"/>
              <a:t>This smoothing is implemented in the ‘</a:t>
            </a:r>
            <a:r>
              <a:rPr lang="en-US" dirty="0" err="1"/>
              <a:t>compute_nonrigid_deformation</a:t>
            </a:r>
            <a:r>
              <a:rPr lang="en-US" dirty="0"/>
              <a:t>’ function and is controlled primarily by two parameters which control how many times to convolve with the Gaussian (‘x’). These two parameters correspond to the two different kinds of smoothing. </a:t>
            </a:r>
          </a:p>
          <a:p>
            <a:r>
              <a:rPr lang="en-US" dirty="0" err="1"/>
              <a:t>numViscousIterations</a:t>
            </a:r>
            <a:r>
              <a:rPr lang="en-US" dirty="0"/>
              <a:t> </a:t>
            </a:r>
          </a:p>
          <a:p>
            <a:r>
              <a:rPr lang="en-US" dirty="0" err="1"/>
              <a:t>numElasticIterations</a:t>
            </a:r>
            <a:r>
              <a:rPr lang="en-US" dirty="0"/>
              <a:t>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a:t>
            </a:r>
          </a:p>
        </p:txBody>
      </p:sp>
    </p:spTree>
    <p:extLst>
      <p:ext uri="{BB962C8B-B14F-4D97-AF65-F5344CB8AC3E}">
        <p14:creationId xmlns:p14="http://schemas.microsoft.com/office/powerpoint/2010/main" val="2560700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a:bodyPr>
          <a:lstStyle/>
          <a:p>
            <a:pPr marL="0" indent="0">
              <a:buNone/>
            </a:pPr>
            <a:r>
              <a:rPr lang="en-US" dirty="0"/>
              <a:t>Play with the two regularization settings and run the cell: </a:t>
            </a:r>
          </a:p>
          <a:p>
            <a:pPr marL="0" indent="0">
              <a:buNone/>
            </a:pPr>
            <a:r>
              <a:rPr lang="en-US" dirty="0"/>
              <a:t>Step 2 - Regularize deformation field. </a:t>
            </a:r>
          </a:p>
          <a:p>
            <a:pPr marL="0" indent="0">
              <a:buNone/>
            </a:pPr>
            <a:endParaRPr lang="en-US" dirty="0"/>
          </a:p>
          <a:p>
            <a:pPr marL="0" indent="0">
              <a:buNone/>
            </a:pPr>
            <a:r>
              <a:rPr lang="en-US" dirty="0"/>
              <a:t>E.g. try setting both parameters to 100, 10 and 1. and see how this affects how the deformation goes.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26</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a:t>
            </a:r>
          </a:p>
        </p:txBody>
      </p:sp>
    </p:spTree>
    <p:extLst>
      <p:ext uri="{BB962C8B-B14F-4D97-AF65-F5344CB8AC3E}">
        <p14:creationId xmlns:p14="http://schemas.microsoft.com/office/powerpoint/2010/main" val="43970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F46E746-0C9E-B34B-B72F-ABE3776EF3DB}"/>
              </a:ext>
            </a:extLst>
          </p:cNvPr>
          <p:cNvPicPr>
            <a:picLocks noChangeAspect="1"/>
          </p:cNvPicPr>
          <p:nvPr/>
        </p:nvPicPr>
        <p:blipFill>
          <a:blip r:embed="rId2"/>
          <a:stretch>
            <a:fillRect/>
          </a:stretch>
        </p:blipFill>
        <p:spPr>
          <a:xfrm>
            <a:off x="5360381" y="1778294"/>
            <a:ext cx="7455462" cy="3195198"/>
          </a:xfrm>
          <a:prstGeom prst="rect">
            <a:avLst/>
          </a:prstGeom>
        </p:spPr>
      </p:pic>
      <p:pic>
        <p:nvPicPr>
          <p:cNvPr id="11" name="Picture 10">
            <a:extLst>
              <a:ext uri="{FF2B5EF4-FFF2-40B4-BE49-F238E27FC236}">
                <a16:creationId xmlns:a16="http://schemas.microsoft.com/office/drawing/2014/main" id="{3BA12761-F887-2B49-B001-DAED1457218A}"/>
              </a:ext>
            </a:extLst>
          </p:cNvPr>
          <p:cNvPicPr>
            <a:picLocks noChangeAspect="1"/>
          </p:cNvPicPr>
          <p:nvPr/>
        </p:nvPicPr>
        <p:blipFill>
          <a:blip r:embed="rId3"/>
          <a:stretch>
            <a:fillRect/>
          </a:stretch>
        </p:blipFill>
        <p:spPr>
          <a:xfrm>
            <a:off x="2563738" y="1759550"/>
            <a:ext cx="6284184" cy="3195198"/>
          </a:xfrm>
          <a:prstGeom prst="rect">
            <a:avLst/>
          </a:prstGeom>
        </p:spPr>
      </p:pic>
      <p:pic>
        <p:nvPicPr>
          <p:cNvPr id="7" name="Content Placeholder 6">
            <a:extLst>
              <a:ext uri="{FF2B5EF4-FFF2-40B4-BE49-F238E27FC236}">
                <a16:creationId xmlns:a16="http://schemas.microsoft.com/office/drawing/2014/main" id="{2EF113D3-0648-A74C-9E22-8DBE9A52CEFF}"/>
              </a:ext>
            </a:extLst>
          </p:cNvPr>
          <p:cNvPicPr>
            <a:picLocks noGrp="1" noChangeAspect="1"/>
          </p:cNvPicPr>
          <p:nvPr>
            <p:ph idx="1"/>
          </p:nvPr>
        </p:nvPicPr>
        <p:blipFill>
          <a:blip r:embed="rId4"/>
          <a:stretch>
            <a:fillRect/>
          </a:stretch>
        </p:blipFill>
        <p:spPr>
          <a:xfrm>
            <a:off x="188008" y="1778294"/>
            <a:ext cx="5427365" cy="3152629"/>
          </a:xfrm>
        </p:spPr>
      </p:pic>
      <p:sp>
        <p:nvSpPr>
          <p:cNvPr id="3" name="Footer Placeholder 2">
            <a:extLst>
              <a:ext uri="{FF2B5EF4-FFF2-40B4-BE49-F238E27FC236}">
                <a16:creationId xmlns:a16="http://schemas.microsoft.com/office/drawing/2014/main" id="{BEBE50D0-AC88-0744-A16A-BCDE1E4D957D}"/>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1406051-9530-A84E-9C9F-F439C6D5BBE2}"/>
              </a:ext>
            </a:extLst>
          </p:cNvPr>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a:extLst>
              <a:ext uri="{FF2B5EF4-FFF2-40B4-BE49-F238E27FC236}">
                <a16:creationId xmlns:a16="http://schemas.microsoft.com/office/drawing/2014/main" id="{4EF33085-AEF3-AA49-B82D-447775F566C0}"/>
              </a:ext>
            </a:extLst>
          </p:cNvPr>
          <p:cNvSpPr>
            <a:spLocks noGrp="1"/>
          </p:cNvSpPr>
          <p:nvPr>
            <p:ph type="title"/>
          </p:nvPr>
        </p:nvSpPr>
        <p:spPr/>
        <p:txBody>
          <a:bodyPr/>
          <a:lstStyle/>
          <a:p>
            <a:r>
              <a:rPr lang="en-US" dirty="0"/>
              <a:t>Exercise 2</a:t>
            </a:r>
          </a:p>
        </p:txBody>
      </p:sp>
      <p:sp>
        <p:nvSpPr>
          <p:cNvPr id="14" name="TextBox 13">
            <a:extLst>
              <a:ext uri="{FF2B5EF4-FFF2-40B4-BE49-F238E27FC236}">
                <a16:creationId xmlns:a16="http://schemas.microsoft.com/office/drawing/2014/main" id="{35396E19-9B76-A547-9B5F-A644E2CC97BD}"/>
              </a:ext>
            </a:extLst>
          </p:cNvPr>
          <p:cNvSpPr txBox="1"/>
          <p:nvPr/>
        </p:nvSpPr>
        <p:spPr>
          <a:xfrm>
            <a:off x="2204816" y="1298961"/>
            <a:ext cx="649480" cy="369332"/>
          </a:xfrm>
          <a:prstGeom prst="rect">
            <a:avLst/>
          </a:prstGeom>
          <a:noFill/>
        </p:spPr>
        <p:txBody>
          <a:bodyPr wrap="square" rtlCol="0">
            <a:spAutoFit/>
          </a:bodyPr>
          <a:lstStyle/>
          <a:p>
            <a:r>
              <a:rPr lang="en-US" dirty="0"/>
              <a:t>100</a:t>
            </a:r>
          </a:p>
        </p:txBody>
      </p:sp>
      <p:sp>
        <p:nvSpPr>
          <p:cNvPr id="15" name="TextBox 14">
            <a:extLst>
              <a:ext uri="{FF2B5EF4-FFF2-40B4-BE49-F238E27FC236}">
                <a16:creationId xmlns:a16="http://schemas.microsoft.com/office/drawing/2014/main" id="{706209F0-13B6-B94C-B96E-A1FF6A0F235D}"/>
              </a:ext>
            </a:extLst>
          </p:cNvPr>
          <p:cNvSpPr txBox="1"/>
          <p:nvPr/>
        </p:nvSpPr>
        <p:spPr>
          <a:xfrm>
            <a:off x="6096000" y="1280445"/>
            <a:ext cx="649480" cy="369332"/>
          </a:xfrm>
          <a:prstGeom prst="rect">
            <a:avLst/>
          </a:prstGeom>
          <a:noFill/>
        </p:spPr>
        <p:txBody>
          <a:bodyPr wrap="square" rtlCol="0">
            <a:spAutoFit/>
          </a:bodyPr>
          <a:lstStyle/>
          <a:p>
            <a:r>
              <a:rPr lang="en-US" dirty="0"/>
              <a:t>5</a:t>
            </a:r>
          </a:p>
        </p:txBody>
      </p:sp>
      <p:sp>
        <p:nvSpPr>
          <p:cNvPr id="16" name="TextBox 15">
            <a:extLst>
              <a:ext uri="{FF2B5EF4-FFF2-40B4-BE49-F238E27FC236}">
                <a16:creationId xmlns:a16="http://schemas.microsoft.com/office/drawing/2014/main" id="{C39B16C4-5C62-174E-AC58-EA2EE8ADF42C}"/>
              </a:ext>
            </a:extLst>
          </p:cNvPr>
          <p:cNvSpPr txBox="1"/>
          <p:nvPr/>
        </p:nvSpPr>
        <p:spPr>
          <a:xfrm>
            <a:off x="9987184" y="1280445"/>
            <a:ext cx="649480"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300057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lnSpcReduction="10000"/>
          </a:bodyPr>
          <a:lstStyle/>
          <a:p>
            <a:pPr marL="0" indent="0">
              <a:buNone/>
            </a:pPr>
            <a:r>
              <a:rPr lang="en-US" dirty="0"/>
              <a:t>A single Iteration of </a:t>
            </a:r>
            <a:r>
              <a:rPr lang="en-US" dirty="0" err="1"/>
              <a:t>meshmonk</a:t>
            </a:r>
            <a:r>
              <a:rPr lang="en-US" dirty="0"/>
              <a:t>:</a:t>
            </a:r>
          </a:p>
          <a:p>
            <a:pPr marL="0" indent="0">
              <a:buNone/>
            </a:pPr>
            <a:r>
              <a:rPr lang="en-US" dirty="0"/>
              <a:t>-	Initial estimate of deformation (correspondences) -&gt; Regularize deformation field x times and apply it to the floating mesh.</a:t>
            </a:r>
          </a:p>
          <a:p>
            <a:pPr marL="0" indent="0">
              <a:buNone/>
            </a:pPr>
            <a:endParaRPr lang="en-US" dirty="0"/>
          </a:p>
          <a:p>
            <a:pPr marL="0" indent="0">
              <a:buNone/>
            </a:pPr>
            <a:r>
              <a:rPr lang="en-US" dirty="0"/>
              <a:t>Too much regularization and the mesh will not match target, too little and the mesh deforms haphazardly (because correspondences are bad).</a:t>
            </a:r>
          </a:p>
          <a:p>
            <a:pPr marL="0" indent="0">
              <a:buNone/>
            </a:pPr>
            <a:endParaRPr lang="en-US" dirty="0"/>
          </a:p>
          <a:p>
            <a:pPr marL="0" indent="0">
              <a:buNone/>
            </a:pPr>
            <a:r>
              <a:rPr lang="en-US" dirty="0"/>
              <a:t>This impasse is overcome by the iterative framework. They key is to let the mesh deform gradually over multiple iterations. As the mesh gets closer to the target the correspondences get better and amount of regularization can be reduced, bringing the mesh yet closer to the target. </a:t>
            </a:r>
          </a:p>
          <a:p>
            <a:pPr marL="0" indent="0">
              <a:buNone/>
            </a:pPr>
            <a:endParaRPr lang="en-US" dirty="0"/>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15465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pic>
        <p:nvPicPr>
          <p:cNvPr id="6" name="MappingFaceVideo">
            <a:hlinkClick r:id="" action="ppaction://media"/>
            <a:extLst>
              <a:ext uri="{FF2B5EF4-FFF2-40B4-BE49-F238E27FC236}">
                <a16:creationId xmlns:a16="http://schemas.microsoft.com/office/drawing/2014/main" id="{0DC10721-3BFE-DC41-879D-17F489B152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69037" y="1338706"/>
            <a:ext cx="4655134" cy="4769967"/>
          </a:xfrm>
          <a:prstGeom prst="rect">
            <a:avLst/>
          </a:prstGeom>
        </p:spPr>
      </p:pic>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spTree>
    <p:extLst>
      <p:ext uri="{BB962C8B-B14F-4D97-AF65-F5344CB8AC3E}">
        <p14:creationId xmlns:p14="http://schemas.microsoft.com/office/powerpoint/2010/main" val="2914478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mute="1">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spTree>
    <p:extLst>
      <p:ext uri="{BB962C8B-B14F-4D97-AF65-F5344CB8AC3E}">
        <p14:creationId xmlns:p14="http://schemas.microsoft.com/office/powerpoint/2010/main" val="2041142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cxnSp>
        <p:nvCxnSpPr>
          <p:cNvPr id="12" name="Straight Arrow Connector 11">
            <a:extLst>
              <a:ext uri="{FF2B5EF4-FFF2-40B4-BE49-F238E27FC236}">
                <a16:creationId xmlns:a16="http://schemas.microsoft.com/office/drawing/2014/main" id="{899536BA-2D6D-9B45-9349-907CA423A870}"/>
              </a:ext>
            </a:extLst>
          </p:cNvPr>
          <p:cNvCxnSpPr/>
          <p:nvPr/>
        </p:nvCxnSpPr>
        <p:spPr>
          <a:xfrm flipH="1">
            <a:off x="6369037" y="2537637"/>
            <a:ext cx="1413996" cy="949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298466-0B64-F144-AE6D-26103E7AB3BF}"/>
              </a:ext>
            </a:extLst>
          </p:cNvPr>
          <p:cNvSpPr txBox="1"/>
          <p:nvPr/>
        </p:nvSpPr>
        <p:spPr>
          <a:xfrm>
            <a:off x="7783033" y="2199200"/>
            <a:ext cx="3019646" cy="369332"/>
          </a:xfrm>
          <a:prstGeom prst="rect">
            <a:avLst/>
          </a:prstGeom>
          <a:noFill/>
        </p:spPr>
        <p:txBody>
          <a:bodyPr wrap="square" rtlCol="0">
            <a:spAutoFit/>
          </a:bodyPr>
          <a:lstStyle/>
          <a:p>
            <a:r>
              <a:rPr lang="en-US" dirty="0"/>
              <a:t>Deterministic</a:t>
            </a:r>
          </a:p>
        </p:txBody>
      </p:sp>
    </p:spTree>
    <p:extLst>
      <p:ext uri="{BB962C8B-B14F-4D97-AF65-F5344CB8AC3E}">
        <p14:creationId xmlns:p14="http://schemas.microsoft.com/office/powerpoint/2010/main" val="1760634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C23FC3-83D3-7648-8020-68CDEA7D365B}"/>
              </a:ext>
            </a:extLst>
          </p:cNvPr>
          <p:cNvSpPr>
            <a:spLocks noGrp="1"/>
          </p:cNvSpPr>
          <p:nvPr>
            <p:ph idx="1"/>
          </p:nvPr>
        </p:nvSpPr>
        <p:spPr/>
        <p:txBody>
          <a:bodyPr/>
          <a:lstStyle/>
          <a:p>
            <a:r>
              <a:rPr lang="en-US" dirty="0"/>
              <a:t>Recall regularization in one iteration is controlled by</a:t>
            </a:r>
          </a:p>
          <a:p>
            <a:r>
              <a:rPr lang="en-US" dirty="0" err="1"/>
              <a:t>numViscousIterations</a:t>
            </a:r>
            <a:endParaRPr lang="en-US" dirty="0"/>
          </a:p>
          <a:p>
            <a:r>
              <a:rPr lang="en-US" dirty="0" err="1"/>
              <a:t>numSmoothingIterations</a:t>
            </a:r>
            <a:endParaRPr lang="en-US" dirty="0"/>
          </a:p>
          <a:p>
            <a:endParaRPr lang="en-US" dirty="0"/>
          </a:p>
          <a:p>
            <a:r>
              <a:rPr lang="en-US" dirty="0"/>
              <a:t>Within the iterative framework the value of these on any given iteration of the algorithm is a function of user-specified starting and ending values and the user-specified total number of iterations of the algorithm.</a:t>
            </a:r>
          </a:p>
        </p:txBody>
      </p:sp>
      <p:sp>
        <p:nvSpPr>
          <p:cNvPr id="3" name="Footer Placeholder 2">
            <a:extLst>
              <a:ext uri="{FF2B5EF4-FFF2-40B4-BE49-F238E27FC236}">
                <a16:creationId xmlns:a16="http://schemas.microsoft.com/office/drawing/2014/main" id="{F154832F-2573-BC49-BF40-8A24617584A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B450C1C-445C-D44A-AA83-E952D3372BF4}"/>
              </a:ext>
            </a:extLst>
          </p:cNvPr>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a:extLst>
              <a:ext uri="{FF2B5EF4-FFF2-40B4-BE49-F238E27FC236}">
                <a16:creationId xmlns:a16="http://schemas.microsoft.com/office/drawing/2014/main" id="{8C2F9480-7DC9-E24C-AFD1-681DDCDBB512}"/>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697436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FAE311-B806-E743-89C2-C08671114B95}"/>
              </a:ext>
            </a:extLst>
          </p:cNvPr>
          <p:cNvSpPr>
            <a:spLocks noGrp="1"/>
          </p:cNvSpPr>
          <p:nvPr>
            <p:ph idx="1"/>
          </p:nvPr>
        </p:nvSpPr>
        <p:spPr/>
        <p:txBody>
          <a:bodyPr/>
          <a:lstStyle/>
          <a:p>
            <a:r>
              <a:rPr lang="en-US" dirty="0"/>
              <a:t>Run the cell: </a:t>
            </a:r>
          </a:p>
          <a:p>
            <a:r>
              <a:rPr lang="en-US" dirty="0"/>
              <a:t>plot deterministic annealing</a:t>
            </a:r>
          </a:p>
          <a:p>
            <a:pPr marL="0" indent="0">
              <a:buNone/>
            </a:pPr>
            <a:endParaRPr lang="en-US" dirty="0"/>
          </a:p>
          <a:p>
            <a:pPr marL="0" indent="0">
              <a:buNone/>
            </a:pPr>
            <a:r>
              <a:rPr lang="en-US" dirty="0"/>
              <a:t>This calculates how the number of viscous smoothing iterations is reduced from 200 to  1 over successive iterations. </a:t>
            </a:r>
          </a:p>
          <a:p>
            <a:pPr marL="0" indent="0">
              <a:buNone/>
            </a:pPr>
            <a:endParaRPr lang="en-US" dirty="0"/>
          </a:p>
          <a:p>
            <a:pPr marL="0" indent="0">
              <a:buNone/>
            </a:pPr>
            <a:r>
              <a:rPr lang="en-US" dirty="0"/>
              <a:t>’</a:t>
            </a:r>
            <a:r>
              <a:rPr lang="en-US" dirty="0" err="1"/>
              <a:t>numViscousIterationsStart</a:t>
            </a:r>
            <a:r>
              <a:rPr lang="en-US" dirty="0"/>
              <a:t>’, ‘</a:t>
            </a:r>
            <a:r>
              <a:rPr lang="en-US" dirty="0" err="1"/>
              <a:t>numViscousIterationsEnd</a:t>
            </a:r>
            <a:r>
              <a:rPr lang="en-US" dirty="0"/>
              <a:t>’ and ‘</a:t>
            </a:r>
            <a:r>
              <a:rPr lang="en-US" dirty="0" err="1"/>
              <a:t>numIterations</a:t>
            </a:r>
            <a:r>
              <a:rPr lang="en-US" dirty="0"/>
              <a:t>’ and observe the effect on the plot.</a:t>
            </a:r>
          </a:p>
        </p:txBody>
      </p:sp>
      <p:sp>
        <p:nvSpPr>
          <p:cNvPr id="3" name="Footer Placeholder 2">
            <a:extLst>
              <a:ext uri="{FF2B5EF4-FFF2-40B4-BE49-F238E27FC236}">
                <a16:creationId xmlns:a16="http://schemas.microsoft.com/office/drawing/2014/main" id="{5B97304D-76FF-6041-8178-C49B9CE8E18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3C975A9-C129-DF48-9A99-B990AB7A6CC0}"/>
              </a:ext>
            </a:extLst>
          </p:cNvPr>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a:extLst>
              <a:ext uri="{FF2B5EF4-FFF2-40B4-BE49-F238E27FC236}">
                <a16:creationId xmlns:a16="http://schemas.microsoft.com/office/drawing/2014/main" id="{D318B762-FEB6-E043-97E4-3402D60ADAB4}"/>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757748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38249E3-398F-AD4B-9DD6-5B11FBD86329}"/>
              </a:ext>
            </a:extLst>
          </p:cNvPr>
          <p:cNvPicPr>
            <a:picLocks noGrp="1" noChangeAspect="1"/>
          </p:cNvPicPr>
          <p:nvPr>
            <p:ph idx="1"/>
          </p:nvPr>
        </p:nvPicPr>
        <p:blipFill>
          <a:blip r:embed="rId2"/>
          <a:stretch>
            <a:fillRect/>
          </a:stretch>
        </p:blipFill>
        <p:spPr>
          <a:xfrm>
            <a:off x="2759549" y="1204124"/>
            <a:ext cx="6292302" cy="5005876"/>
          </a:xfrm>
        </p:spPr>
      </p:pic>
      <p:sp>
        <p:nvSpPr>
          <p:cNvPr id="3" name="Footer Placeholder 2">
            <a:extLst>
              <a:ext uri="{FF2B5EF4-FFF2-40B4-BE49-F238E27FC236}">
                <a16:creationId xmlns:a16="http://schemas.microsoft.com/office/drawing/2014/main" id="{F1C81C42-5F3D-8B4B-BC97-DDAF080224D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DC6E949-F9CB-FE4B-ABFA-6D706C6828BE}"/>
              </a:ext>
            </a:extLst>
          </p:cNvPr>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a:extLst>
              <a:ext uri="{FF2B5EF4-FFF2-40B4-BE49-F238E27FC236}">
                <a16:creationId xmlns:a16="http://schemas.microsoft.com/office/drawing/2014/main" id="{A6B94361-CDC6-8746-8441-ED7DB4F22EC6}"/>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982142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8A1C1D-28BA-CD4E-BBCC-C02ADAB4763A}"/>
              </a:ext>
            </a:extLst>
          </p:cNvPr>
          <p:cNvSpPr>
            <a:spLocks noGrp="1"/>
          </p:cNvSpPr>
          <p:nvPr>
            <p:ph idx="1"/>
          </p:nvPr>
        </p:nvSpPr>
        <p:spPr/>
        <p:txBody>
          <a:bodyPr/>
          <a:lstStyle/>
          <a:p>
            <a:r>
              <a:rPr lang="en-US" dirty="0"/>
              <a:t>Within the iterative framework there is a difference between Viscous and Elastic smoothing.</a:t>
            </a:r>
          </a:p>
          <a:p>
            <a:r>
              <a:rPr lang="en-US" dirty="0"/>
              <a:t>Viscous smoothing is applied to the deformation field from the deformed floating face output from the previous iteration.</a:t>
            </a:r>
          </a:p>
          <a:p>
            <a:r>
              <a:rPr lang="en-US" dirty="0"/>
              <a:t>Elastic smoothing is applied to the deformation field from the original position of the floating face at iteration 1.</a:t>
            </a:r>
          </a:p>
          <a:p>
            <a:endParaRPr lang="en-US" dirty="0"/>
          </a:p>
          <a:p>
            <a:r>
              <a:rPr lang="en-US" dirty="0"/>
              <a:t>So actually two deformation fields are estimated and combined.</a:t>
            </a:r>
          </a:p>
          <a:p>
            <a:r>
              <a:rPr lang="en-US" dirty="0"/>
              <a:t>In both cases the amount of regularization is reduced according to the same function () </a:t>
            </a:r>
          </a:p>
        </p:txBody>
      </p:sp>
      <p:sp>
        <p:nvSpPr>
          <p:cNvPr id="3" name="Footer Placeholder 2">
            <a:extLst>
              <a:ext uri="{FF2B5EF4-FFF2-40B4-BE49-F238E27FC236}">
                <a16:creationId xmlns:a16="http://schemas.microsoft.com/office/drawing/2014/main" id="{2FA8BF19-61C9-FD40-8D77-0BC7A46B239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6D8FDDB-78C9-1C40-ADED-461277514897}"/>
              </a:ext>
            </a:extLst>
          </p:cNvPr>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a:extLst>
              <a:ext uri="{FF2B5EF4-FFF2-40B4-BE49-F238E27FC236}">
                <a16:creationId xmlns:a16="http://schemas.microsoft.com/office/drawing/2014/main" id="{D184E067-506A-9F4F-9034-C4EF99EFEFA3}"/>
              </a:ext>
            </a:extLst>
          </p:cNvPr>
          <p:cNvSpPr>
            <a:spLocks noGrp="1"/>
          </p:cNvSpPr>
          <p:nvPr>
            <p:ph type="title"/>
          </p:nvPr>
        </p:nvSpPr>
        <p:spPr/>
        <p:txBody>
          <a:bodyPr/>
          <a:lstStyle/>
          <a:p>
            <a:r>
              <a:rPr lang="en-US" dirty="0"/>
              <a:t>Exercise 3:</a:t>
            </a:r>
          </a:p>
        </p:txBody>
      </p:sp>
    </p:spTree>
    <p:extLst>
      <p:ext uri="{BB962C8B-B14F-4D97-AF65-F5344CB8AC3E}">
        <p14:creationId xmlns:p14="http://schemas.microsoft.com/office/powerpoint/2010/main" val="1389763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985CD0-3B19-6448-9FE7-7801D88EEB9C}"/>
              </a:ext>
            </a:extLst>
          </p:cNvPr>
          <p:cNvSpPr>
            <a:spLocks noGrp="1"/>
          </p:cNvSpPr>
          <p:nvPr>
            <p:ph idx="1"/>
          </p:nvPr>
        </p:nvSpPr>
        <p:spPr/>
        <p:txBody>
          <a:bodyPr/>
          <a:lstStyle/>
          <a:p>
            <a:r>
              <a:rPr lang="en-US" dirty="0"/>
              <a:t>The iterative framework implemented in the core </a:t>
            </a:r>
            <a:r>
              <a:rPr lang="en-US" dirty="0" err="1"/>
              <a:t>MeshMonk</a:t>
            </a:r>
            <a:r>
              <a:rPr lang="en-US" dirty="0"/>
              <a:t> functions is wrapped in the MATLAB ‘</a:t>
            </a:r>
            <a:r>
              <a:rPr lang="en-US" dirty="0" err="1"/>
              <a:t>ShapeMapper</a:t>
            </a:r>
            <a:r>
              <a:rPr lang="en-US" dirty="0"/>
              <a:t>’ class. This interfaces with the core </a:t>
            </a:r>
            <a:r>
              <a:rPr lang="en-US" dirty="0" err="1"/>
              <a:t>meshmonk</a:t>
            </a:r>
            <a:r>
              <a:rPr lang="en-US" dirty="0"/>
              <a:t> functions and controls the deterministic annealing.</a:t>
            </a:r>
          </a:p>
          <a:p>
            <a:endParaRPr lang="en-US" dirty="0"/>
          </a:p>
          <a:p>
            <a:r>
              <a:rPr lang="en-US" dirty="0"/>
              <a:t>We have already covered some of the most important settings. The final cell in the tutorial script creates a shape mapper and sets its settings. It is annotated with a brief description of what each one does. We won’t go into all of these but have a play yourself and watch the effect on the mapping. Try it out with your own data. See what happens.</a:t>
            </a:r>
          </a:p>
        </p:txBody>
      </p:sp>
      <p:sp>
        <p:nvSpPr>
          <p:cNvPr id="3" name="Footer Placeholder 2">
            <a:extLst>
              <a:ext uri="{FF2B5EF4-FFF2-40B4-BE49-F238E27FC236}">
                <a16:creationId xmlns:a16="http://schemas.microsoft.com/office/drawing/2014/main" id="{89FA540C-BC2A-7A43-97DD-E84C30EF42E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30E49F8-3AD8-A44E-9775-635A07E54E5B}"/>
              </a:ext>
            </a:extLst>
          </p:cNvPr>
          <p:cNvSpPr>
            <a:spLocks noGrp="1"/>
          </p:cNvSpPr>
          <p:nvPr>
            <p:ph type="sldNum" sz="quarter" idx="12"/>
          </p:nvPr>
        </p:nvSpPr>
        <p:spPr/>
        <p:txBody>
          <a:bodyPr/>
          <a:lstStyle/>
          <a:p>
            <a:fld id="{0A297500-7527-634B-90F4-69D0994C32B4}" type="slidenum">
              <a:rPr lang="nl-NL" smtClean="0"/>
              <a:t>35</a:t>
            </a:fld>
            <a:endParaRPr lang="nl-NL"/>
          </a:p>
        </p:txBody>
      </p:sp>
      <p:sp>
        <p:nvSpPr>
          <p:cNvPr id="5" name="Title 4">
            <a:extLst>
              <a:ext uri="{FF2B5EF4-FFF2-40B4-BE49-F238E27FC236}">
                <a16:creationId xmlns:a16="http://schemas.microsoft.com/office/drawing/2014/main" id="{5E9D3B75-6A0E-C644-A054-F52A7A769488}"/>
              </a:ext>
            </a:extLst>
          </p:cNvPr>
          <p:cNvSpPr>
            <a:spLocks noGrp="1"/>
          </p:cNvSpPr>
          <p:nvPr>
            <p:ph type="title"/>
          </p:nvPr>
        </p:nvSpPr>
        <p:spPr/>
        <p:txBody>
          <a:bodyPr/>
          <a:lstStyle/>
          <a:p>
            <a:r>
              <a:rPr lang="en-US" dirty="0"/>
              <a:t>Exercise 4: Shape Mapper</a:t>
            </a:r>
          </a:p>
        </p:txBody>
      </p:sp>
    </p:spTree>
    <p:extLst>
      <p:ext uri="{BB962C8B-B14F-4D97-AF65-F5344CB8AC3E}">
        <p14:creationId xmlns:p14="http://schemas.microsoft.com/office/powerpoint/2010/main" val="2633856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Three: Tutorial – Batch processing images </a:t>
            </a:r>
            <a:r>
              <a:rPr lang="nl-NL" dirty="0" err="1"/>
              <a:t>with</a:t>
            </a:r>
            <a:r>
              <a:rPr lang="nl-NL" dirty="0"/>
              <a:t> </a:t>
            </a:r>
            <a:r>
              <a:rPr lang="nl-NL" dirty="0" err="1"/>
              <a:t>MeshMonk</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534570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7CD02-586A-BC4C-BC13-CF2D8248A20A}"/>
              </a:ext>
            </a:extLst>
          </p:cNvPr>
          <p:cNvSpPr>
            <a:spLocks noGrp="1"/>
          </p:cNvSpPr>
          <p:nvPr>
            <p:ph idx="1"/>
          </p:nvPr>
        </p:nvSpPr>
        <p:spPr/>
        <p:txBody>
          <a:bodyPr>
            <a:normAutofit fontScale="92500" lnSpcReduction="10000"/>
          </a:bodyPr>
          <a:lstStyle/>
          <a:p>
            <a:r>
              <a:rPr lang="en-US" dirty="0"/>
              <a:t>We will not take you through this process in this tutorial, but we give some general information. </a:t>
            </a:r>
          </a:p>
          <a:p>
            <a:r>
              <a:rPr lang="en-US" dirty="0"/>
              <a:t>Images should be cropped and roughly landmarked. This is not supported (for all MATLAB versions) by the viewer class and the functionality will not necessarily be maintained so it is worth considering other options for how to do this. </a:t>
            </a:r>
          </a:p>
          <a:p>
            <a:endParaRPr lang="en-US" dirty="0"/>
          </a:p>
          <a:p>
            <a:r>
              <a:rPr lang="en-US" dirty="0"/>
              <a:t>Images can be cropped in MeshLab: </a:t>
            </a:r>
          </a:p>
          <a:p>
            <a:r>
              <a:rPr lang="en-US" dirty="0">
                <a:hlinkClick r:id="rId2"/>
              </a:rPr>
              <a:t>https://vimeo.com/98524579</a:t>
            </a:r>
            <a:endParaRPr lang="en-US" dirty="0"/>
          </a:p>
          <a:p>
            <a:endParaRPr lang="en-US" dirty="0"/>
          </a:p>
          <a:p>
            <a:r>
              <a:rPr lang="en-US" dirty="0"/>
              <a:t>Landmarking can be done in </a:t>
            </a:r>
            <a:r>
              <a:rPr lang="en-US" dirty="0" err="1"/>
              <a:t>GeoMorph</a:t>
            </a:r>
            <a:r>
              <a:rPr lang="en-US" dirty="0"/>
              <a:t> https://</a:t>
            </a:r>
            <a:r>
              <a:rPr lang="en-US" dirty="0" err="1"/>
              <a:t>www.youtube.com</a:t>
            </a:r>
            <a:r>
              <a:rPr lang="en-US" dirty="0"/>
              <a:t>/</a:t>
            </a:r>
            <a:r>
              <a:rPr lang="en-US" dirty="0" err="1"/>
              <a:t>watch?v</a:t>
            </a:r>
            <a:r>
              <a:rPr lang="en-US" dirty="0"/>
              <a:t>=4S8XcMMgUyw</a:t>
            </a:r>
          </a:p>
        </p:txBody>
      </p:sp>
      <p:sp>
        <p:nvSpPr>
          <p:cNvPr id="3" name="Footer Placeholder 2">
            <a:extLst>
              <a:ext uri="{FF2B5EF4-FFF2-40B4-BE49-F238E27FC236}">
                <a16:creationId xmlns:a16="http://schemas.microsoft.com/office/drawing/2014/main" id="{03BAB7EA-7A01-1A4E-BA67-7357A4C3513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79ED6E52-5767-0A4F-BE94-0F56C87F5C4C}"/>
              </a:ext>
            </a:extLst>
          </p:cNvPr>
          <p:cNvSpPr>
            <a:spLocks noGrp="1"/>
          </p:cNvSpPr>
          <p:nvPr>
            <p:ph type="sldNum" sz="quarter" idx="12"/>
          </p:nvPr>
        </p:nvSpPr>
        <p:spPr/>
        <p:txBody>
          <a:bodyPr/>
          <a:lstStyle/>
          <a:p>
            <a:fld id="{0A297500-7527-634B-90F4-69D0994C32B4}" type="slidenum">
              <a:rPr lang="nl-NL" smtClean="0"/>
              <a:t>37</a:t>
            </a:fld>
            <a:endParaRPr lang="nl-NL"/>
          </a:p>
        </p:txBody>
      </p:sp>
      <p:sp>
        <p:nvSpPr>
          <p:cNvPr id="5" name="Title 4">
            <a:extLst>
              <a:ext uri="{FF2B5EF4-FFF2-40B4-BE49-F238E27FC236}">
                <a16:creationId xmlns:a16="http://schemas.microsoft.com/office/drawing/2014/main" id="{B5A0D464-9944-064D-9F27-B3C9D4E745C7}"/>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3125374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E34DFF-371E-B649-8577-02152586F781}"/>
              </a:ext>
            </a:extLst>
          </p:cNvPr>
          <p:cNvSpPr>
            <a:spLocks noGrp="1"/>
          </p:cNvSpPr>
          <p:nvPr>
            <p:ph idx="1"/>
          </p:nvPr>
        </p:nvSpPr>
        <p:spPr/>
        <p:txBody>
          <a:bodyPr>
            <a:normAutofit fontScale="70000" lnSpcReduction="20000"/>
          </a:bodyPr>
          <a:lstStyle/>
          <a:p>
            <a:r>
              <a:rPr lang="en-US" dirty="0"/>
              <a:t>Get your meshes (in .</a:t>
            </a:r>
            <a:r>
              <a:rPr lang="en-US" dirty="0" err="1"/>
              <a:t>obj</a:t>
            </a:r>
            <a:r>
              <a:rPr lang="en-US" dirty="0"/>
              <a:t> format) and your landmarks in a some kind of delimited text file (e.g. .csv or .txt).</a:t>
            </a:r>
          </a:p>
          <a:p>
            <a:r>
              <a:rPr lang="en-US" dirty="0"/>
              <a:t>Arrange these in two separate folders (the script assumes they are called ‘Targets’ and ‘Landmarks’). For each Target image (e.g. Mesh1.obj) there must be a corresponding Landmark file (e.g. Mesh1.csv)</a:t>
            </a:r>
          </a:p>
          <a:p>
            <a:endParaRPr lang="en-US" dirty="0"/>
          </a:p>
          <a:p>
            <a:r>
              <a:rPr lang="en-US" dirty="0"/>
              <a:t>We provide a generic function for reading landmarks: </a:t>
            </a:r>
            <a:r>
              <a:rPr lang="en-US" dirty="0" err="1"/>
              <a:t>readTextLandmarkFile</a:t>
            </a:r>
            <a:r>
              <a:rPr lang="en-US" dirty="0"/>
              <a:t> that takes the following settings that can probably be adjusted to read any format that is essentially a delimited text file.</a:t>
            </a:r>
          </a:p>
          <a:p>
            <a:endParaRPr lang="en-US" dirty="0"/>
          </a:p>
          <a:p>
            <a:r>
              <a:rPr lang="en-US" dirty="0"/>
              <a:t>Filename, </a:t>
            </a:r>
          </a:p>
          <a:p>
            <a:r>
              <a:rPr lang="en-US" dirty="0"/>
              <a:t>file delimiter character, </a:t>
            </a:r>
          </a:p>
          <a:p>
            <a:r>
              <a:rPr lang="en-US" dirty="0"/>
              <a:t>column at which the  landmark entries start</a:t>
            </a:r>
          </a:p>
          <a:p>
            <a:r>
              <a:rPr lang="en-US" dirty="0"/>
              <a:t>Column at which the landmark entries end</a:t>
            </a:r>
          </a:p>
          <a:p>
            <a:r>
              <a:rPr lang="en-US" dirty="0"/>
              <a:t>Row at which the landmark entries start</a:t>
            </a:r>
          </a:p>
          <a:p>
            <a:r>
              <a:rPr lang="en-US" dirty="0"/>
              <a:t>Row at which the landmark entries end</a:t>
            </a:r>
          </a:p>
        </p:txBody>
      </p:sp>
      <p:sp>
        <p:nvSpPr>
          <p:cNvPr id="3" name="Footer Placeholder 2">
            <a:extLst>
              <a:ext uri="{FF2B5EF4-FFF2-40B4-BE49-F238E27FC236}">
                <a16:creationId xmlns:a16="http://schemas.microsoft.com/office/drawing/2014/main" id="{C1C485C1-2A1F-2145-BD3E-0F59D702771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6F5E04A-0500-A647-81D7-382D58376069}"/>
              </a:ext>
            </a:extLst>
          </p:cNvPr>
          <p:cNvSpPr>
            <a:spLocks noGrp="1"/>
          </p:cNvSpPr>
          <p:nvPr>
            <p:ph type="sldNum" sz="quarter" idx="12"/>
          </p:nvPr>
        </p:nvSpPr>
        <p:spPr/>
        <p:txBody>
          <a:bodyPr/>
          <a:lstStyle/>
          <a:p>
            <a:fld id="{0A297500-7527-634B-90F4-69D0994C32B4}" type="slidenum">
              <a:rPr lang="nl-NL" smtClean="0"/>
              <a:t>38</a:t>
            </a:fld>
            <a:endParaRPr lang="nl-NL"/>
          </a:p>
        </p:txBody>
      </p:sp>
      <p:sp>
        <p:nvSpPr>
          <p:cNvPr id="5" name="Title 4">
            <a:extLst>
              <a:ext uri="{FF2B5EF4-FFF2-40B4-BE49-F238E27FC236}">
                <a16:creationId xmlns:a16="http://schemas.microsoft.com/office/drawing/2014/main" id="{B7E7EE7D-C48B-0345-9FDC-9DD54F736DCE}"/>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1413527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lstStyle/>
          <a:p>
            <a:endParaRPr lang="en-US" dirty="0"/>
          </a:p>
          <a:p>
            <a:r>
              <a:rPr lang="en-US" dirty="0"/>
              <a:t>Open ‘</a:t>
            </a:r>
            <a:r>
              <a:rPr lang="en-US" dirty="0" err="1"/>
              <a:t>BatchProcessingWithMeshmonk.m</a:t>
            </a:r>
            <a:r>
              <a:rPr lang="en-US" dirty="0"/>
              <a:t>’</a:t>
            </a:r>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39</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0206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736790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EEE8A-93A1-F048-9B84-506349527C66}"/>
              </a:ext>
            </a:extLst>
          </p:cNvPr>
          <p:cNvSpPr>
            <a:spLocks noGrp="1"/>
          </p:cNvSpPr>
          <p:nvPr>
            <p:ph idx="1"/>
          </p:nvPr>
        </p:nvSpPr>
        <p:spPr/>
        <p:txBody>
          <a:bodyPr/>
          <a:lstStyle/>
          <a:p>
            <a:r>
              <a:rPr lang="en-US" dirty="0"/>
              <a:t>This tells MATLAB where to look for the Target image and landmark files and where to save the results.</a:t>
            </a:r>
          </a:p>
          <a:p>
            <a:pPr marL="0" indent="0">
              <a:buNone/>
            </a:pPr>
            <a:endParaRPr lang="en-US" dirty="0"/>
          </a:p>
        </p:txBody>
      </p:sp>
      <p:sp>
        <p:nvSpPr>
          <p:cNvPr id="3" name="Footer Placeholder 2">
            <a:extLst>
              <a:ext uri="{FF2B5EF4-FFF2-40B4-BE49-F238E27FC236}">
                <a16:creationId xmlns:a16="http://schemas.microsoft.com/office/drawing/2014/main" id="{587FDC80-7406-8E47-942D-0F52230C334C}"/>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310C59C-973E-8B49-8CFC-033CDAB34389}"/>
              </a:ext>
            </a:extLst>
          </p:cNvPr>
          <p:cNvSpPr>
            <a:spLocks noGrp="1"/>
          </p:cNvSpPr>
          <p:nvPr>
            <p:ph type="sldNum" sz="quarter" idx="12"/>
          </p:nvPr>
        </p:nvSpPr>
        <p:spPr/>
        <p:txBody>
          <a:bodyPr/>
          <a:lstStyle/>
          <a:p>
            <a:fld id="{0A297500-7527-634B-90F4-69D0994C32B4}" type="slidenum">
              <a:rPr lang="nl-NL" smtClean="0"/>
              <a:t>40</a:t>
            </a:fld>
            <a:endParaRPr lang="nl-NL"/>
          </a:p>
        </p:txBody>
      </p:sp>
      <p:sp>
        <p:nvSpPr>
          <p:cNvPr id="7" name="Title 6">
            <a:extLst>
              <a:ext uri="{FF2B5EF4-FFF2-40B4-BE49-F238E27FC236}">
                <a16:creationId xmlns:a16="http://schemas.microsoft.com/office/drawing/2014/main" id="{DD4456AE-F6CF-074A-94E4-FEDB9312A6BF}"/>
              </a:ext>
            </a:extLst>
          </p:cNvPr>
          <p:cNvSpPr>
            <a:spLocks noGrp="1"/>
          </p:cNvSpPr>
          <p:nvPr>
            <p:ph type="title"/>
          </p:nvPr>
        </p:nvSpPr>
        <p:spPr/>
        <p:txBody>
          <a:bodyPr/>
          <a:lstStyle/>
          <a:p>
            <a:r>
              <a:rPr lang="en-US" dirty="0"/>
              <a:t>Cell 1: Set up paths</a:t>
            </a:r>
          </a:p>
        </p:txBody>
      </p:sp>
    </p:spTree>
    <p:extLst>
      <p:ext uri="{BB962C8B-B14F-4D97-AF65-F5344CB8AC3E}">
        <p14:creationId xmlns:p14="http://schemas.microsoft.com/office/powerpoint/2010/main" val="2995462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495B9-5B1F-D142-82A0-D51344138140}"/>
              </a:ext>
            </a:extLst>
          </p:cNvPr>
          <p:cNvSpPr>
            <a:spLocks noGrp="1"/>
          </p:cNvSpPr>
          <p:nvPr>
            <p:ph idx="1"/>
          </p:nvPr>
        </p:nvSpPr>
        <p:spPr>
          <a:xfrm>
            <a:off x="576000" y="1656000"/>
            <a:ext cx="10450800" cy="4464000"/>
          </a:xfrm>
        </p:spPr>
        <p:txBody>
          <a:bodyPr/>
          <a:lstStyle/>
          <a:p>
            <a:r>
              <a:rPr lang="en-US" dirty="0"/>
              <a:t>This cell constructs two </a:t>
            </a:r>
            <a:r>
              <a:rPr lang="en-US" dirty="0" err="1"/>
              <a:t>ShapeMappers</a:t>
            </a:r>
            <a:r>
              <a:rPr lang="en-US" dirty="0"/>
              <a:t>. One that will handle the Rigid ICP step, another that will handle the Non-Rigid ICP step.</a:t>
            </a:r>
          </a:p>
        </p:txBody>
      </p:sp>
      <p:sp>
        <p:nvSpPr>
          <p:cNvPr id="3" name="Footer Placeholder 2">
            <a:extLst>
              <a:ext uri="{FF2B5EF4-FFF2-40B4-BE49-F238E27FC236}">
                <a16:creationId xmlns:a16="http://schemas.microsoft.com/office/drawing/2014/main" id="{2A915750-4245-FE48-9082-1168BD2879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D00E254-B6D1-7F42-9F33-F3B4DFD41A77}"/>
              </a:ext>
            </a:extLst>
          </p:cNvPr>
          <p:cNvSpPr>
            <a:spLocks noGrp="1"/>
          </p:cNvSpPr>
          <p:nvPr>
            <p:ph type="sldNum" sz="quarter" idx="12"/>
          </p:nvPr>
        </p:nvSpPr>
        <p:spPr/>
        <p:txBody>
          <a:bodyPr/>
          <a:lstStyle/>
          <a:p>
            <a:fld id="{0A297500-7527-634B-90F4-69D0994C32B4}" type="slidenum">
              <a:rPr lang="nl-NL" smtClean="0"/>
              <a:t>41</a:t>
            </a:fld>
            <a:endParaRPr lang="nl-NL"/>
          </a:p>
        </p:txBody>
      </p:sp>
      <p:sp>
        <p:nvSpPr>
          <p:cNvPr id="5" name="Title 4">
            <a:extLst>
              <a:ext uri="{FF2B5EF4-FFF2-40B4-BE49-F238E27FC236}">
                <a16:creationId xmlns:a16="http://schemas.microsoft.com/office/drawing/2014/main" id="{CE2F6047-5A45-CB42-A6AA-B4816BAC537B}"/>
              </a:ext>
            </a:extLst>
          </p:cNvPr>
          <p:cNvSpPr>
            <a:spLocks noGrp="1"/>
          </p:cNvSpPr>
          <p:nvPr>
            <p:ph type="title"/>
          </p:nvPr>
        </p:nvSpPr>
        <p:spPr/>
        <p:txBody>
          <a:bodyPr>
            <a:normAutofit/>
          </a:bodyPr>
          <a:lstStyle/>
          <a:p>
            <a:r>
              <a:rPr lang="en-US" dirty="0"/>
              <a:t>Cell 2: Set up shape mappers</a:t>
            </a:r>
          </a:p>
        </p:txBody>
      </p:sp>
    </p:spTree>
    <p:extLst>
      <p:ext uri="{BB962C8B-B14F-4D97-AF65-F5344CB8AC3E}">
        <p14:creationId xmlns:p14="http://schemas.microsoft.com/office/powerpoint/2010/main" val="241404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495B9-5B1F-D142-82A0-D51344138140}"/>
              </a:ext>
            </a:extLst>
          </p:cNvPr>
          <p:cNvSpPr>
            <a:spLocks noGrp="1"/>
          </p:cNvSpPr>
          <p:nvPr>
            <p:ph idx="1"/>
          </p:nvPr>
        </p:nvSpPr>
        <p:spPr>
          <a:xfrm>
            <a:off x="576000" y="1656000"/>
            <a:ext cx="10450800" cy="4464000"/>
          </a:xfrm>
        </p:spPr>
        <p:txBody>
          <a:bodyPr/>
          <a:lstStyle/>
          <a:p>
            <a:r>
              <a:rPr lang="en-US" dirty="0"/>
              <a:t>This cell constructs two </a:t>
            </a:r>
            <a:r>
              <a:rPr lang="en-US" dirty="0" err="1"/>
              <a:t>ShapeMappers</a:t>
            </a:r>
            <a:r>
              <a:rPr lang="en-US" dirty="0"/>
              <a:t>. One that will handle the Rigid ICP step, another that will handle the Non-Rigid ICP step.</a:t>
            </a:r>
          </a:p>
          <a:p>
            <a:endParaRPr lang="en-US" dirty="0"/>
          </a:p>
          <a:p>
            <a:r>
              <a:rPr lang="en-US" dirty="0"/>
              <a:t>This is determined by the </a:t>
            </a:r>
            <a:r>
              <a:rPr lang="en-US" dirty="0" err="1"/>
              <a:t>ShapeMapper</a:t>
            </a:r>
            <a:r>
              <a:rPr lang="en-US" dirty="0"/>
              <a:t> setting ‘</a:t>
            </a:r>
            <a:r>
              <a:rPr lang="en-US" dirty="0" err="1"/>
              <a:t>TransformationType</a:t>
            </a:r>
            <a:r>
              <a:rPr lang="en-US" dirty="0"/>
              <a:t>’</a:t>
            </a:r>
          </a:p>
        </p:txBody>
      </p:sp>
      <p:sp>
        <p:nvSpPr>
          <p:cNvPr id="3" name="Footer Placeholder 2">
            <a:extLst>
              <a:ext uri="{FF2B5EF4-FFF2-40B4-BE49-F238E27FC236}">
                <a16:creationId xmlns:a16="http://schemas.microsoft.com/office/drawing/2014/main" id="{2A915750-4245-FE48-9082-1168BD2879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D00E254-B6D1-7F42-9F33-F3B4DFD41A77}"/>
              </a:ext>
            </a:extLst>
          </p:cNvPr>
          <p:cNvSpPr>
            <a:spLocks noGrp="1"/>
          </p:cNvSpPr>
          <p:nvPr>
            <p:ph type="sldNum" sz="quarter" idx="12"/>
          </p:nvPr>
        </p:nvSpPr>
        <p:spPr/>
        <p:txBody>
          <a:bodyPr/>
          <a:lstStyle/>
          <a:p>
            <a:fld id="{0A297500-7527-634B-90F4-69D0994C32B4}" type="slidenum">
              <a:rPr lang="nl-NL" smtClean="0"/>
              <a:t>42</a:t>
            </a:fld>
            <a:endParaRPr lang="nl-NL"/>
          </a:p>
        </p:txBody>
      </p:sp>
      <p:sp>
        <p:nvSpPr>
          <p:cNvPr id="5" name="Title 4">
            <a:extLst>
              <a:ext uri="{FF2B5EF4-FFF2-40B4-BE49-F238E27FC236}">
                <a16:creationId xmlns:a16="http://schemas.microsoft.com/office/drawing/2014/main" id="{CE2F6047-5A45-CB42-A6AA-B4816BAC537B}"/>
              </a:ext>
            </a:extLst>
          </p:cNvPr>
          <p:cNvSpPr>
            <a:spLocks noGrp="1"/>
          </p:cNvSpPr>
          <p:nvPr>
            <p:ph type="title"/>
          </p:nvPr>
        </p:nvSpPr>
        <p:spPr/>
        <p:txBody>
          <a:bodyPr>
            <a:normAutofit/>
          </a:bodyPr>
          <a:lstStyle/>
          <a:p>
            <a:r>
              <a:rPr lang="en-US" dirty="0"/>
              <a:t>Cell 3: Set up shape mappers</a:t>
            </a:r>
          </a:p>
        </p:txBody>
      </p:sp>
    </p:spTree>
    <p:extLst>
      <p:ext uri="{BB962C8B-B14F-4D97-AF65-F5344CB8AC3E}">
        <p14:creationId xmlns:p14="http://schemas.microsoft.com/office/powerpoint/2010/main" val="2327291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1380F-B21E-7D49-8A86-8F642AF0BCA9}"/>
              </a:ext>
            </a:extLst>
          </p:cNvPr>
          <p:cNvSpPr>
            <a:spLocks noGrp="1"/>
          </p:cNvSpPr>
          <p:nvPr>
            <p:ph idx="1"/>
          </p:nvPr>
        </p:nvSpPr>
        <p:spPr/>
        <p:txBody>
          <a:bodyPr>
            <a:normAutofit lnSpcReduction="10000"/>
          </a:bodyPr>
          <a:lstStyle/>
          <a:p>
            <a:r>
              <a:rPr lang="en-US" dirty="0"/>
              <a:t>This cell addresses how to process files in batch.</a:t>
            </a:r>
          </a:p>
          <a:p>
            <a:r>
              <a:rPr lang="en-US" dirty="0"/>
              <a:t>First each Target file and landmark file is loaded</a:t>
            </a:r>
          </a:p>
          <a:p>
            <a:r>
              <a:rPr lang="en-US" dirty="0"/>
              <a:t>The landmarks on the target and floating face are used to estimate a first rigid alignment of the floating to the target.</a:t>
            </a:r>
          </a:p>
          <a:p>
            <a:r>
              <a:rPr lang="en-US" dirty="0"/>
              <a:t>There is a rough check of whether the </a:t>
            </a:r>
            <a:r>
              <a:rPr lang="en-US" dirty="0" err="1"/>
              <a:t>normals</a:t>
            </a:r>
            <a:r>
              <a:rPr lang="en-US" dirty="0"/>
              <a:t> of the floating and target both point inwards/outwards (if one set points inwards and one set points outwards this can cause many problems).</a:t>
            </a:r>
          </a:p>
          <a:p>
            <a:r>
              <a:rPr lang="en-US" dirty="0"/>
              <a:t>Executes Rigid ICP</a:t>
            </a:r>
          </a:p>
          <a:p>
            <a:r>
              <a:rPr lang="en-US" dirty="0"/>
              <a:t>Executes Non Rigid ICP</a:t>
            </a:r>
          </a:p>
          <a:p>
            <a:r>
              <a:rPr lang="en-US" dirty="0"/>
              <a:t>Saves the result.</a:t>
            </a:r>
          </a:p>
          <a:p>
            <a:endParaRPr lang="en-US" dirty="0"/>
          </a:p>
        </p:txBody>
      </p:sp>
      <p:sp>
        <p:nvSpPr>
          <p:cNvPr id="3" name="Footer Placeholder 2">
            <a:extLst>
              <a:ext uri="{FF2B5EF4-FFF2-40B4-BE49-F238E27FC236}">
                <a16:creationId xmlns:a16="http://schemas.microsoft.com/office/drawing/2014/main" id="{01542EC4-2279-324E-867E-9F6DF9B4BFB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4B9A316-7D44-3F4A-95AD-87A41678A5BB}"/>
              </a:ext>
            </a:extLst>
          </p:cNvPr>
          <p:cNvSpPr>
            <a:spLocks noGrp="1"/>
          </p:cNvSpPr>
          <p:nvPr>
            <p:ph type="sldNum" sz="quarter" idx="12"/>
          </p:nvPr>
        </p:nvSpPr>
        <p:spPr/>
        <p:txBody>
          <a:bodyPr/>
          <a:lstStyle/>
          <a:p>
            <a:fld id="{0A297500-7527-634B-90F4-69D0994C32B4}" type="slidenum">
              <a:rPr lang="nl-NL" smtClean="0"/>
              <a:t>43</a:t>
            </a:fld>
            <a:endParaRPr lang="nl-NL"/>
          </a:p>
        </p:txBody>
      </p:sp>
      <p:sp>
        <p:nvSpPr>
          <p:cNvPr id="5" name="Title 4">
            <a:extLst>
              <a:ext uri="{FF2B5EF4-FFF2-40B4-BE49-F238E27FC236}">
                <a16:creationId xmlns:a16="http://schemas.microsoft.com/office/drawing/2014/main" id="{13439169-0410-C849-8DAE-A573B16C70AA}"/>
              </a:ext>
            </a:extLst>
          </p:cNvPr>
          <p:cNvSpPr>
            <a:spLocks noGrp="1"/>
          </p:cNvSpPr>
          <p:nvPr>
            <p:ph type="title"/>
          </p:nvPr>
        </p:nvSpPr>
        <p:spPr/>
        <p:txBody>
          <a:bodyPr/>
          <a:lstStyle/>
          <a:p>
            <a:r>
              <a:rPr lang="en-US" dirty="0"/>
              <a:t>Cell 3: Batch Process Files</a:t>
            </a:r>
          </a:p>
        </p:txBody>
      </p:sp>
    </p:spTree>
    <p:extLst>
      <p:ext uri="{BB962C8B-B14F-4D97-AF65-F5344CB8AC3E}">
        <p14:creationId xmlns:p14="http://schemas.microsoft.com/office/powerpoint/2010/main" val="350817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0B6ED79-A133-F44E-8EF1-002514F9DED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E0DD4B0-62F3-434E-9D2B-EEDF276777E5}"/>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a:extLst>
              <a:ext uri="{FF2B5EF4-FFF2-40B4-BE49-F238E27FC236}">
                <a16:creationId xmlns:a16="http://schemas.microsoft.com/office/drawing/2014/main" id="{6CCEDF0D-C44D-2A49-9230-6D24D669811F}"/>
              </a:ext>
            </a:extLst>
          </p:cNvPr>
          <p:cNvSpPr>
            <a:spLocks noGrp="1"/>
          </p:cNvSpPr>
          <p:nvPr>
            <p:ph type="title"/>
          </p:nvPr>
        </p:nvSpPr>
        <p:spPr/>
        <p:txBody>
          <a:bodyPr/>
          <a:lstStyle/>
          <a:p>
            <a:r>
              <a:rPr lang="en-US" dirty="0"/>
              <a:t>Spatially-dense phenotyping</a:t>
            </a:r>
          </a:p>
        </p:txBody>
      </p:sp>
      <p:pic>
        <p:nvPicPr>
          <p:cNvPr id="7" name="Picture 6">
            <a:extLst>
              <a:ext uri="{FF2B5EF4-FFF2-40B4-BE49-F238E27FC236}">
                <a16:creationId xmlns:a16="http://schemas.microsoft.com/office/drawing/2014/main" id="{5FB4C4F2-3D80-0D4C-A1FB-4268074900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9" y="744953"/>
            <a:ext cx="10972822" cy="5486411"/>
          </a:xfrm>
          <a:prstGeom prst="rect">
            <a:avLst/>
          </a:prstGeom>
        </p:spPr>
      </p:pic>
    </p:spTree>
    <p:extLst>
      <p:ext uri="{BB962C8B-B14F-4D97-AF65-F5344CB8AC3E}">
        <p14:creationId xmlns:p14="http://schemas.microsoft.com/office/powerpoint/2010/main" val="166636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3AB6F-1D41-4F4F-A860-22EFE41D49AA}"/>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B7A41565-280C-234E-A8F1-8459E1246B4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1596EC0-92F4-0B4E-B9DF-50F9F676B4D1}"/>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a:extLst>
              <a:ext uri="{FF2B5EF4-FFF2-40B4-BE49-F238E27FC236}">
                <a16:creationId xmlns:a16="http://schemas.microsoft.com/office/drawing/2014/main" id="{055D7EE1-17F5-544E-9A9C-6E938FB88E30}"/>
              </a:ext>
            </a:extLst>
          </p:cNvPr>
          <p:cNvSpPr>
            <a:spLocks noGrp="1"/>
          </p:cNvSpPr>
          <p:nvPr>
            <p:ph type="title"/>
          </p:nvPr>
        </p:nvSpPr>
        <p:spPr/>
        <p:txBody>
          <a:bodyPr/>
          <a:lstStyle/>
          <a:p>
            <a:r>
              <a:rPr lang="en-US" dirty="0"/>
              <a:t>Spatially-dense phenotyping</a:t>
            </a:r>
          </a:p>
        </p:txBody>
      </p:sp>
      <p:pic>
        <p:nvPicPr>
          <p:cNvPr id="6" name="Picture 5">
            <a:extLst>
              <a:ext uri="{FF2B5EF4-FFF2-40B4-BE49-F238E27FC236}">
                <a16:creationId xmlns:a16="http://schemas.microsoft.com/office/drawing/2014/main" id="{9017E164-BE6B-1745-9BC2-8D15ED4D53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06" y="753683"/>
            <a:ext cx="10972822" cy="5486411"/>
          </a:xfrm>
          <a:prstGeom prst="rect">
            <a:avLst/>
          </a:prstGeom>
        </p:spPr>
      </p:pic>
    </p:spTree>
    <p:extLst>
      <p:ext uri="{BB962C8B-B14F-4D97-AF65-F5344CB8AC3E}">
        <p14:creationId xmlns:p14="http://schemas.microsoft.com/office/powerpoint/2010/main" val="1148613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A38A29-441D-5245-9404-35811AD51F35}"/>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75A36B98-DBE3-564E-B11E-82B25CF904D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E9A6A63-5EF3-AC49-AFF2-EA49EC9DDC14}"/>
              </a:ext>
            </a:extLst>
          </p:cNvPr>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a:extLst>
              <a:ext uri="{FF2B5EF4-FFF2-40B4-BE49-F238E27FC236}">
                <a16:creationId xmlns:a16="http://schemas.microsoft.com/office/drawing/2014/main" id="{EB3AAD98-9A8D-984C-851B-99770716467A}"/>
              </a:ext>
            </a:extLst>
          </p:cNvPr>
          <p:cNvSpPr>
            <a:spLocks noGrp="1"/>
          </p:cNvSpPr>
          <p:nvPr>
            <p:ph type="title"/>
          </p:nvPr>
        </p:nvSpPr>
        <p:spPr/>
        <p:txBody>
          <a:bodyPr/>
          <a:lstStyle/>
          <a:p>
            <a:r>
              <a:rPr lang="en-US" dirty="0"/>
              <a:t>Preserving anatomical meaning of points</a:t>
            </a:r>
          </a:p>
        </p:txBody>
      </p:sp>
      <p:pic>
        <p:nvPicPr>
          <p:cNvPr id="6" name="Picture 5">
            <a:extLst>
              <a:ext uri="{FF2B5EF4-FFF2-40B4-BE49-F238E27FC236}">
                <a16:creationId xmlns:a16="http://schemas.microsoft.com/office/drawing/2014/main" id="{C081278D-79E8-464F-822C-A95B4CD4C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88" y="760016"/>
            <a:ext cx="10972822" cy="5486411"/>
          </a:xfrm>
          <a:prstGeom prst="rect">
            <a:avLst/>
          </a:prstGeom>
        </p:spPr>
      </p:pic>
      <p:sp>
        <p:nvSpPr>
          <p:cNvPr id="7" name="TextBox 6">
            <a:extLst>
              <a:ext uri="{FF2B5EF4-FFF2-40B4-BE49-F238E27FC236}">
                <a16:creationId xmlns:a16="http://schemas.microsoft.com/office/drawing/2014/main" id="{E39898D8-B8D8-104A-AE37-B0BF54C00018}"/>
              </a:ext>
            </a:extLst>
          </p:cNvPr>
          <p:cNvSpPr txBox="1"/>
          <p:nvPr/>
        </p:nvSpPr>
        <p:spPr>
          <a:xfrm>
            <a:off x="4957783" y="5691841"/>
            <a:ext cx="2149433" cy="523220"/>
          </a:xfrm>
          <a:prstGeom prst="rect">
            <a:avLst/>
          </a:prstGeom>
          <a:noFill/>
        </p:spPr>
        <p:txBody>
          <a:bodyPr wrap="square" rtlCol="0">
            <a:spAutoFit/>
          </a:bodyPr>
          <a:lstStyle/>
          <a:p>
            <a:pPr algn="ctr"/>
            <a:r>
              <a:rPr lang="en-AU" sz="2800" dirty="0"/>
              <a:t>Vertex 4042  </a:t>
            </a:r>
          </a:p>
        </p:txBody>
      </p:sp>
      <p:cxnSp>
        <p:nvCxnSpPr>
          <p:cNvPr id="8" name="Straight Arrow Connector 7">
            <a:extLst>
              <a:ext uri="{FF2B5EF4-FFF2-40B4-BE49-F238E27FC236}">
                <a16:creationId xmlns:a16="http://schemas.microsoft.com/office/drawing/2014/main" id="{A47E1148-667F-034A-B135-65CF6E8EA64F}"/>
              </a:ext>
            </a:extLst>
          </p:cNvPr>
          <p:cNvCxnSpPr/>
          <p:nvPr/>
        </p:nvCxnSpPr>
        <p:spPr>
          <a:xfrm flipH="1" flipV="1">
            <a:off x="3431970" y="3503222"/>
            <a:ext cx="2410690" cy="2188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445E9D-3B5E-864C-8F2E-DE1F80CDF257}"/>
              </a:ext>
            </a:extLst>
          </p:cNvPr>
          <p:cNvCxnSpPr/>
          <p:nvPr/>
        </p:nvCxnSpPr>
        <p:spPr>
          <a:xfrm flipV="1">
            <a:off x="6365174" y="3681352"/>
            <a:ext cx="71252" cy="2010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0F4D894-2A3B-0E44-AB33-17DD7DDBF3E0}"/>
              </a:ext>
            </a:extLst>
          </p:cNvPr>
          <p:cNvCxnSpPr/>
          <p:nvPr/>
        </p:nvCxnSpPr>
        <p:spPr>
          <a:xfrm flipV="1">
            <a:off x="6531429" y="3610100"/>
            <a:ext cx="2850077" cy="2081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81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a:t>
            </a:r>
          </a:p>
          <a:p>
            <a:r>
              <a:rPr lang="en-US" dirty="0"/>
              <a:t>Essentially resampling each Target</a:t>
            </a:r>
          </a:p>
          <a:p>
            <a:pPr marL="0" indent="0">
              <a:buNone/>
            </a:pPr>
            <a:r>
              <a:rPr lang="en-US" dirty="0"/>
              <a:t>At 1000s of points. Because these </a:t>
            </a:r>
          </a:p>
          <a:p>
            <a:pPr marL="0" indent="0">
              <a:buNone/>
            </a:pPr>
            <a:r>
              <a:rPr lang="en-US" dirty="0"/>
              <a:t>points correspond across the sample</a:t>
            </a:r>
          </a:p>
          <a:p>
            <a:pPr marL="0" indent="0">
              <a:buNone/>
            </a:pPr>
            <a:r>
              <a:rPr lang="en-US" dirty="0"/>
              <a:t>they can be meaningfully combined </a:t>
            </a:r>
          </a:p>
          <a:p>
            <a:pPr marL="0" indent="0">
              <a:buNone/>
            </a:pPr>
            <a:r>
              <a:rPr lang="en-US" dirty="0"/>
              <a:t>in multivariate statistical analyses.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128643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pic>
        <p:nvPicPr>
          <p:cNvPr id="6" name="Picture 5">
            <a:extLst>
              <a:ext uri="{FF2B5EF4-FFF2-40B4-BE49-F238E27FC236}">
                <a16:creationId xmlns:a16="http://schemas.microsoft.com/office/drawing/2014/main" id="{0FF74372-B845-4248-8DE9-7E406E98BB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9621" y="1845893"/>
            <a:ext cx="6948097" cy="3474048"/>
          </a:xfrm>
          <a:prstGeom prst="rect">
            <a:avLst/>
          </a:prstGeom>
        </p:spPr>
      </p:pic>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Tree>
    <p:extLst>
      <p:ext uri="{BB962C8B-B14F-4D97-AF65-F5344CB8AC3E}">
        <p14:creationId xmlns:p14="http://schemas.microsoft.com/office/powerpoint/2010/main" val="1721184963"/>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1952</Words>
  <Application>Microsoft Macintosh PowerPoint</Application>
  <PresentationFormat>Widescreen</PresentationFormat>
  <Paragraphs>263</Paragraphs>
  <Slides>43</Slides>
  <Notes>0</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43</vt:i4>
      </vt:variant>
    </vt:vector>
  </HeadingPairs>
  <TitlesOfParts>
    <vt:vector size="47" baseType="lpstr">
      <vt:lpstr>Arial</vt:lpstr>
      <vt:lpstr>Calibri</vt:lpstr>
      <vt:lpstr>KU Leuven</vt:lpstr>
      <vt:lpstr>KU Leuven Sedes</vt:lpstr>
      <vt:lpstr>Tutorial: Non-rigid mapping for spatially-dense phenotyping and mutlivariate statistical analysis</vt:lpstr>
      <vt:lpstr>Part One: What is non-rigid mapping and what is it for?</vt:lpstr>
      <vt:lpstr>Meshmonk</vt:lpstr>
      <vt:lpstr>Meshmonk</vt:lpstr>
      <vt:lpstr>Spatially-dense phenotyping</vt:lpstr>
      <vt:lpstr>Spatially-dense phenotyping</vt:lpstr>
      <vt:lpstr>Preserving anatomical meaning of points</vt:lpstr>
      <vt:lpstr>Meshmonk</vt:lpstr>
      <vt:lpstr>Meshmonk Pipeline </vt:lpstr>
      <vt:lpstr>Meshmonk Pipeline </vt:lpstr>
      <vt:lpstr>Meshmonk Pipeline </vt:lpstr>
      <vt:lpstr>Part Two: Tutorial – Understanding non-rigid mapping with MeshMonk </vt:lpstr>
      <vt:lpstr>Practicalities</vt:lpstr>
      <vt:lpstr>Practicalities</vt:lpstr>
      <vt:lpstr>Some helper classes</vt:lpstr>
      <vt:lpstr>Exercise one: Visualise components of a mesh</vt:lpstr>
      <vt:lpstr>Exercise one</vt:lpstr>
      <vt:lpstr>Exercise one:</vt:lpstr>
      <vt:lpstr>Exercise one:</vt:lpstr>
      <vt:lpstr>Exercise Two: A single iteration of non-rigid ICP</vt:lpstr>
      <vt:lpstr>Exercise Two:</vt:lpstr>
      <vt:lpstr>Exercise 2</vt:lpstr>
      <vt:lpstr>Exercise 2</vt:lpstr>
      <vt:lpstr>Exercise 2</vt:lpstr>
      <vt:lpstr>Exercise 2</vt:lpstr>
      <vt:lpstr>Exercise 2</vt:lpstr>
      <vt:lpstr>Exercise 2</vt:lpstr>
      <vt:lpstr>Exercise 3: Deterministic Annealing</vt:lpstr>
      <vt:lpstr>Exercise 3: Deterministic Annealing</vt:lpstr>
      <vt:lpstr>Exercise 3: Deterministic Annealing</vt:lpstr>
      <vt:lpstr>Exercise 3: Deterministic Annealing</vt:lpstr>
      <vt:lpstr>Exercise 3: Deterministic Annealing</vt:lpstr>
      <vt:lpstr>Exercise 3: Deterministic Annealing</vt:lpstr>
      <vt:lpstr>Exercise 3:</vt:lpstr>
      <vt:lpstr>Exercise 4: Shape Mapper</vt:lpstr>
      <vt:lpstr>Part Three: Tutorial – Batch processing images with MeshMonk</vt:lpstr>
      <vt:lpstr>Preparing your images</vt:lpstr>
      <vt:lpstr>Preparing your images</vt:lpstr>
      <vt:lpstr>Practicalities</vt:lpstr>
      <vt:lpstr>Cell 1: Set up paths</vt:lpstr>
      <vt:lpstr>Cell 2: Set up shape mappers</vt:lpstr>
      <vt:lpstr>Cell 3: Set up shape mappers</vt:lpstr>
      <vt:lpstr>Cell 3: Batch Process Files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2019-05-09T13:48:48Z</dcterms:modified>
</cp:coreProperties>
</file>